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3"/>
  </p:notesMasterIdLst>
  <p:sldIdLst>
    <p:sldId id="283" r:id="rId2"/>
  </p:sldIdLst>
  <p:sldSz cx="9144000" cy="6858000" type="screen4x3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CCFF"/>
    <a:srgbClr val="FD745D"/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449" autoAdjust="0"/>
  </p:normalViewPr>
  <p:slideViewPr>
    <p:cSldViewPr>
      <p:cViewPr varScale="1">
        <p:scale>
          <a:sx n="113" d="100"/>
          <a:sy n="113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9BC423-0510-46DA-9489-62A96D82655D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76BB4D7-C486-4B4F-A11C-3313B2098B81}">
      <dgm:prSet phldrT="[Текст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ru-RU" dirty="0"/>
        </a:p>
      </dgm:t>
    </dgm:pt>
    <dgm:pt modelId="{57C242B2-919A-48E3-BE8F-866171A27570}" type="parTrans" cxnId="{36FD41CA-6CAB-487E-82E5-98CD6921D9F8}">
      <dgm:prSet/>
      <dgm:spPr/>
      <dgm:t>
        <a:bodyPr/>
        <a:lstStyle/>
        <a:p>
          <a:endParaRPr lang="ru-RU"/>
        </a:p>
      </dgm:t>
    </dgm:pt>
    <dgm:pt modelId="{A6BCB823-B006-4DEC-9770-835A8DC86722}" type="sibTrans" cxnId="{36FD41CA-6CAB-487E-82E5-98CD6921D9F8}">
      <dgm:prSet/>
      <dgm:spPr/>
      <dgm:t>
        <a:bodyPr/>
        <a:lstStyle/>
        <a:p>
          <a:endParaRPr lang="ru-RU"/>
        </a:p>
      </dgm:t>
    </dgm:pt>
    <dgm:pt modelId="{8921C71D-CD1F-497E-9830-EA1E74221E6B}">
      <dgm:prSet phldrT="[Текст]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2872D1E1-B849-4CA8-AD4F-C0AF6D9DAC18}" type="parTrans" cxnId="{19619FF8-2F75-4B2C-9678-4BD930FB7204}">
      <dgm:prSet/>
      <dgm:spPr/>
      <dgm:t>
        <a:bodyPr/>
        <a:lstStyle/>
        <a:p>
          <a:endParaRPr lang="ru-RU"/>
        </a:p>
      </dgm:t>
    </dgm:pt>
    <dgm:pt modelId="{F62817CB-9ADB-4AFF-8F45-59EF4BC95B56}" type="sibTrans" cxnId="{19619FF8-2F75-4B2C-9678-4BD930FB7204}">
      <dgm:prSet/>
      <dgm:spPr/>
      <dgm:t>
        <a:bodyPr/>
        <a:lstStyle/>
        <a:p>
          <a:endParaRPr lang="ru-RU"/>
        </a:p>
      </dgm:t>
    </dgm:pt>
    <dgm:pt modelId="{279436EB-FF82-41C5-B9E6-2586780D5452}">
      <dgm:prSet phldrT="[Текст]" phldr="1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740F7F87-9420-45F9-9A79-AE4BA2FBBFD7}" type="parTrans" cxnId="{7969C4DB-4025-43E8-8820-7C25798C6A65}">
      <dgm:prSet/>
      <dgm:spPr/>
      <dgm:t>
        <a:bodyPr/>
        <a:lstStyle/>
        <a:p>
          <a:endParaRPr lang="ru-RU"/>
        </a:p>
      </dgm:t>
    </dgm:pt>
    <dgm:pt modelId="{83282DDE-EEF7-4753-8A0C-8B058F018CFA}" type="sibTrans" cxnId="{7969C4DB-4025-43E8-8820-7C25798C6A65}">
      <dgm:prSet/>
      <dgm:spPr/>
      <dgm:t>
        <a:bodyPr/>
        <a:lstStyle/>
        <a:p>
          <a:endParaRPr lang="ru-RU"/>
        </a:p>
      </dgm:t>
    </dgm:pt>
    <dgm:pt modelId="{60F239CD-8B95-4979-B247-60E465F34E35}" type="pres">
      <dgm:prSet presAssocID="{F59BC423-0510-46DA-9489-62A96D82655D}" presName="compositeShape" presStyleCnt="0">
        <dgm:presLayoutVars>
          <dgm:chMax val="7"/>
          <dgm:dir/>
          <dgm:resizeHandles val="exact"/>
        </dgm:presLayoutVars>
      </dgm:prSet>
      <dgm:spPr/>
    </dgm:pt>
    <dgm:pt modelId="{B4AC4100-A0F2-46D0-BF9C-423C67C5F120}" type="pres">
      <dgm:prSet presAssocID="{F59BC423-0510-46DA-9489-62A96D82655D}" presName="wedge1" presStyleLbl="node1" presStyleIdx="0" presStyleCnt="3"/>
      <dgm:spPr/>
      <dgm:t>
        <a:bodyPr/>
        <a:lstStyle/>
        <a:p>
          <a:endParaRPr lang="ru-RU"/>
        </a:p>
      </dgm:t>
    </dgm:pt>
    <dgm:pt modelId="{09B15C84-380F-48B4-B2F7-DCE4E1124010}" type="pres">
      <dgm:prSet presAssocID="{F59BC423-0510-46DA-9489-62A96D82655D}" presName="dummy1a" presStyleCnt="0"/>
      <dgm:spPr/>
    </dgm:pt>
    <dgm:pt modelId="{EF40FCB0-3FC2-4AEC-8041-D8637512BC02}" type="pres">
      <dgm:prSet presAssocID="{F59BC423-0510-46DA-9489-62A96D82655D}" presName="dummy1b" presStyleCnt="0"/>
      <dgm:spPr/>
    </dgm:pt>
    <dgm:pt modelId="{146937A6-E25C-47E6-B18B-1B895DB6DDEC}" type="pres">
      <dgm:prSet presAssocID="{F59BC423-0510-46DA-9489-62A96D82655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4530FB-CB1A-4E1B-806E-0F88CE045447}" type="pres">
      <dgm:prSet presAssocID="{F59BC423-0510-46DA-9489-62A96D82655D}" presName="wedge2" presStyleLbl="node1" presStyleIdx="1" presStyleCnt="3"/>
      <dgm:spPr/>
      <dgm:t>
        <a:bodyPr/>
        <a:lstStyle/>
        <a:p>
          <a:endParaRPr lang="ru-RU"/>
        </a:p>
      </dgm:t>
    </dgm:pt>
    <dgm:pt modelId="{BF6B2677-4D09-4490-8868-8B441FCE0444}" type="pres">
      <dgm:prSet presAssocID="{F59BC423-0510-46DA-9489-62A96D82655D}" presName="dummy2a" presStyleCnt="0"/>
      <dgm:spPr/>
    </dgm:pt>
    <dgm:pt modelId="{6A2E67CA-F9AE-4146-B7FE-5CB20B8F3F59}" type="pres">
      <dgm:prSet presAssocID="{F59BC423-0510-46DA-9489-62A96D82655D}" presName="dummy2b" presStyleCnt="0"/>
      <dgm:spPr/>
    </dgm:pt>
    <dgm:pt modelId="{0AF7E646-3BCE-4AA6-B2F1-ECC4E4E45BBC}" type="pres">
      <dgm:prSet presAssocID="{F59BC423-0510-46DA-9489-62A96D82655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DE913-D881-446C-AE85-5DE0FCE9D622}" type="pres">
      <dgm:prSet presAssocID="{F59BC423-0510-46DA-9489-62A96D82655D}" presName="wedge3" presStyleLbl="node1" presStyleIdx="2" presStyleCnt="3"/>
      <dgm:spPr/>
      <dgm:t>
        <a:bodyPr/>
        <a:lstStyle/>
        <a:p>
          <a:endParaRPr lang="ru-RU"/>
        </a:p>
      </dgm:t>
    </dgm:pt>
    <dgm:pt modelId="{DF83DA87-1611-4266-B0E2-E56FE026FA60}" type="pres">
      <dgm:prSet presAssocID="{F59BC423-0510-46DA-9489-62A96D82655D}" presName="dummy3a" presStyleCnt="0"/>
      <dgm:spPr/>
    </dgm:pt>
    <dgm:pt modelId="{D4DD7175-8040-48AE-9FD0-9B4FA0AF11CC}" type="pres">
      <dgm:prSet presAssocID="{F59BC423-0510-46DA-9489-62A96D82655D}" presName="dummy3b" presStyleCnt="0"/>
      <dgm:spPr/>
    </dgm:pt>
    <dgm:pt modelId="{A3F441BD-C3CE-44DC-B0B8-3E550C73B0F8}" type="pres">
      <dgm:prSet presAssocID="{F59BC423-0510-46DA-9489-62A96D82655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B263C-94BF-4B41-8A06-06A93EA3C33A}" type="pres">
      <dgm:prSet presAssocID="{A6BCB823-B006-4DEC-9770-835A8DC86722}" presName="arrowWedge1" presStyleLbl="fgSibTrans2D1" presStyleIdx="0" presStyleCnt="3"/>
      <dgm:spPr/>
    </dgm:pt>
    <dgm:pt modelId="{B6667A91-7A71-40E2-BF07-C518A6EDB896}" type="pres">
      <dgm:prSet presAssocID="{F62817CB-9ADB-4AFF-8F45-59EF4BC95B56}" presName="arrowWedge2" presStyleLbl="fgSibTrans2D1" presStyleIdx="1" presStyleCnt="3"/>
      <dgm:spPr/>
    </dgm:pt>
    <dgm:pt modelId="{F2A08272-41DD-4DF6-B02A-0CB8B94E7C3E}" type="pres">
      <dgm:prSet presAssocID="{83282DDE-EEF7-4753-8A0C-8B058F018CFA}" presName="arrowWedge3" presStyleLbl="fgSibTrans2D1" presStyleIdx="2" presStyleCnt="3"/>
      <dgm:spPr/>
    </dgm:pt>
  </dgm:ptLst>
  <dgm:cxnLst>
    <dgm:cxn modelId="{36FD41CA-6CAB-487E-82E5-98CD6921D9F8}" srcId="{F59BC423-0510-46DA-9489-62A96D82655D}" destId="{F76BB4D7-C486-4B4F-A11C-3313B2098B81}" srcOrd="0" destOrd="0" parTransId="{57C242B2-919A-48E3-BE8F-866171A27570}" sibTransId="{A6BCB823-B006-4DEC-9770-835A8DC86722}"/>
    <dgm:cxn modelId="{7969C4DB-4025-43E8-8820-7C25798C6A65}" srcId="{F59BC423-0510-46DA-9489-62A96D82655D}" destId="{279436EB-FF82-41C5-B9E6-2586780D5452}" srcOrd="2" destOrd="0" parTransId="{740F7F87-9420-45F9-9A79-AE4BA2FBBFD7}" sibTransId="{83282DDE-EEF7-4753-8A0C-8B058F018CFA}"/>
    <dgm:cxn modelId="{95012BD2-4D4C-41B1-B672-577F40FB86E6}" type="presOf" srcId="{279436EB-FF82-41C5-B9E6-2586780D5452}" destId="{A3F441BD-C3CE-44DC-B0B8-3E550C73B0F8}" srcOrd="1" destOrd="0" presId="urn:microsoft.com/office/officeart/2005/8/layout/cycle8"/>
    <dgm:cxn modelId="{7CF758ED-5C25-41EB-90E4-99669AE8465F}" type="presOf" srcId="{279436EB-FF82-41C5-B9E6-2586780D5452}" destId="{231DE913-D881-446C-AE85-5DE0FCE9D622}" srcOrd="0" destOrd="0" presId="urn:microsoft.com/office/officeart/2005/8/layout/cycle8"/>
    <dgm:cxn modelId="{19DAC3CF-5BE1-4EAB-9A90-BA8293DD344C}" type="presOf" srcId="{8921C71D-CD1F-497E-9830-EA1E74221E6B}" destId="{0AF7E646-3BCE-4AA6-B2F1-ECC4E4E45BBC}" srcOrd="1" destOrd="0" presId="urn:microsoft.com/office/officeart/2005/8/layout/cycle8"/>
    <dgm:cxn modelId="{6F822B06-4145-4937-9E6F-BCA8B4A9977D}" type="presOf" srcId="{8921C71D-CD1F-497E-9830-EA1E74221E6B}" destId="{D14530FB-CB1A-4E1B-806E-0F88CE045447}" srcOrd="0" destOrd="0" presId="urn:microsoft.com/office/officeart/2005/8/layout/cycle8"/>
    <dgm:cxn modelId="{9C0511D7-2013-48FC-99C0-F9D7A510B3D8}" type="presOf" srcId="{F76BB4D7-C486-4B4F-A11C-3313B2098B81}" destId="{146937A6-E25C-47E6-B18B-1B895DB6DDEC}" srcOrd="1" destOrd="0" presId="urn:microsoft.com/office/officeart/2005/8/layout/cycle8"/>
    <dgm:cxn modelId="{6BA79C0E-6A03-4AA4-943A-42D2565E2D3B}" type="presOf" srcId="{F59BC423-0510-46DA-9489-62A96D82655D}" destId="{60F239CD-8B95-4979-B247-60E465F34E35}" srcOrd="0" destOrd="0" presId="urn:microsoft.com/office/officeart/2005/8/layout/cycle8"/>
    <dgm:cxn modelId="{19619FF8-2F75-4B2C-9678-4BD930FB7204}" srcId="{F59BC423-0510-46DA-9489-62A96D82655D}" destId="{8921C71D-CD1F-497E-9830-EA1E74221E6B}" srcOrd="1" destOrd="0" parTransId="{2872D1E1-B849-4CA8-AD4F-C0AF6D9DAC18}" sibTransId="{F62817CB-9ADB-4AFF-8F45-59EF4BC95B56}"/>
    <dgm:cxn modelId="{CE5F1AC0-9DFB-4672-8A47-025C01E761FE}" type="presOf" srcId="{F76BB4D7-C486-4B4F-A11C-3313B2098B81}" destId="{B4AC4100-A0F2-46D0-BF9C-423C67C5F120}" srcOrd="0" destOrd="0" presId="urn:microsoft.com/office/officeart/2005/8/layout/cycle8"/>
    <dgm:cxn modelId="{4B7C1A94-AF1F-46E5-BD02-BD8179BB87C2}" type="presParOf" srcId="{60F239CD-8B95-4979-B247-60E465F34E35}" destId="{B4AC4100-A0F2-46D0-BF9C-423C67C5F120}" srcOrd="0" destOrd="0" presId="urn:microsoft.com/office/officeart/2005/8/layout/cycle8"/>
    <dgm:cxn modelId="{1C5D5448-9CF6-4D43-B8AD-C120A75E7998}" type="presParOf" srcId="{60F239CD-8B95-4979-B247-60E465F34E35}" destId="{09B15C84-380F-48B4-B2F7-DCE4E1124010}" srcOrd="1" destOrd="0" presId="urn:microsoft.com/office/officeart/2005/8/layout/cycle8"/>
    <dgm:cxn modelId="{5E345D1D-475E-4D19-8BAC-285C3944E82E}" type="presParOf" srcId="{60F239CD-8B95-4979-B247-60E465F34E35}" destId="{EF40FCB0-3FC2-4AEC-8041-D8637512BC02}" srcOrd="2" destOrd="0" presId="urn:microsoft.com/office/officeart/2005/8/layout/cycle8"/>
    <dgm:cxn modelId="{F117CF40-A386-4C79-8D5B-F8A8C1147B2E}" type="presParOf" srcId="{60F239CD-8B95-4979-B247-60E465F34E35}" destId="{146937A6-E25C-47E6-B18B-1B895DB6DDEC}" srcOrd="3" destOrd="0" presId="urn:microsoft.com/office/officeart/2005/8/layout/cycle8"/>
    <dgm:cxn modelId="{E814D7C8-BBD2-4095-90CD-759EF7846B87}" type="presParOf" srcId="{60F239CD-8B95-4979-B247-60E465F34E35}" destId="{D14530FB-CB1A-4E1B-806E-0F88CE045447}" srcOrd="4" destOrd="0" presId="urn:microsoft.com/office/officeart/2005/8/layout/cycle8"/>
    <dgm:cxn modelId="{18DA8257-9871-49BA-A261-2002628DC3D6}" type="presParOf" srcId="{60F239CD-8B95-4979-B247-60E465F34E35}" destId="{BF6B2677-4D09-4490-8868-8B441FCE0444}" srcOrd="5" destOrd="0" presId="urn:microsoft.com/office/officeart/2005/8/layout/cycle8"/>
    <dgm:cxn modelId="{70791C2B-B8B6-468D-A9B1-AD48321407EF}" type="presParOf" srcId="{60F239CD-8B95-4979-B247-60E465F34E35}" destId="{6A2E67CA-F9AE-4146-B7FE-5CB20B8F3F59}" srcOrd="6" destOrd="0" presId="urn:microsoft.com/office/officeart/2005/8/layout/cycle8"/>
    <dgm:cxn modelId="{D34526EC-96AF-4C14-AA26-951C8A3D3817}" type="presParOf" srcId="{60F239CD-8B95-4979-B247-60E465F34E35}" destId="{0AF7E646-3BCE-4AA6-B2F1-ECC4E4E45BBC}" srcOrd="7" destOrd="0" presId="urn:microsoft.com/office/officeart/2005/8/layout/cycle8"/>
    <dgm:cxn modelId="{0D1AC9ED-7E9B-4FE0-8AC4-1B1B8B9A28A1}" type="presParOf" srcId="{60F239CD-8B95-4979-B247-60E465F34E35}" destId="{231DE913-D881-446C-AE85-5DE0FCE9D622}" srcOrd="8" destOrd="0" presId="urn:microsoft.com/office/officeart/2005/8/layout/cycle8"/>
    <dgm:cxn modelId="{69A4ECF9-7731-4190-8F5F-02A038F08655}" type="presParOf" srcId="{60F239CD-8B95-4979-B247-60E465F34E35}" destId="{DF83DA87-1611-4266-B0E2-E56FE026FA60}" srcOrd="9" destOrd="0" presId="urn:microsoft.com/office/officeart/2005/8/layout/cycle8"/>
    <dgm:cxn modelId="{25A711DB-AC3A-48EB-8A09-8BB694655C1F}" type="presParOf" srcId="{60F239CD-8B95-4979-B247-60E465F34E35}" destId="{D4DD7175-8040-48AE-9FD0-9B4FA0AF11CC}" srcOrd="10" destOrd="0" presId="urn:microsoft.com/office/officeart/2005/8/layout/cycle8"/>
    <dgm:cxn modelId="{ADD6A7AC-A7CE-4A3A-A499-79A9059E5F0D}" type="presParOf" srcId="{60F239CD-8B95-4979-B247-60E465F34E35}" destId="{A3F441BD-C3CE-44DC-B0B8-3E550C73B0F8}" srcOrd="11" destOrd="0" presId="urn:microsoft.com/office/officeart/2005/8/layout/cycle8"/>
    <dgm:cxn modelId="{FB02659B-69EA-4661-8EAD-2D5865A5B3D0}" type="presParOf" srcId="{60F239CD-8B95-4979-B247-60E465F34E35}" destId="{18AB263C-94BF-4B41-8A06-06A93EA3C33A}" srcOrd="12" destOrd="0" presId="urn:microsoft.com/office/officeart/2005/8/layout/cycle8"/>
    <dgm:cxn modelId="{086628D2-1631-464A-948D-9957416ADE69}" type="presParOf" srcId="{60F239CD-8B95-4979-B247-60E465F34E35}" destId="{B6667A91-7A71-40E2-BF07-C518A6EDB896}" srcOrd="13" destOrd="0" presId="urn:microsoft.com/office/officeart/2005/8/layout/cycle8"/>
    <dgm:cxn modelId="{00A52902-0468-4144-9670-95CEA995EC68}" type="presParOf" srcId="{60F239CD-8B95-4979-B247-60E465F34E35}" destId="{F2A08272-41DD-4DF6-B02A-0CB8B94E7C3E}" srcOrd="14" destOrd="0" presId="urn:microsoft.com/office/officeart/2005/8/layout/cycle8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63734E-0836-4F8C-9067-36D0DC1DC690}" type="doc">
      <dgm:prSet loTypeId="urn:microsoft.com/office/officeart/2005/8/layout/hChevron3" loCatId="process" qsTypeId="urn:microsoft.com/office/officeart/2005/8/quickstyle/simple2" qsCatId="simple" csTypeId="urn:microsoft.com/office/officeart/2005/8/colors/accent1_2" csCatId="accent1" phldr="1"/>
      <dgm:spPr/>
    </dgm:pt>
    <dgm:pt modelId="{71AE6C32-AAF4-40F1-8FE7-C188684E34ED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Составление и соблюдение графика работы 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кабинета</a:t>
          </a:r>
          <a:endParaRPr lang="ru-RU" dirty="0"/>
        </a:p>
      </dgm:t>
    </dgm:pt>
    <dgm:pt modelId="{3C2283CE-8F1A-4BC6-9D7F-F19FB987718F}" type="parTrans" cxnId="{2750F0F3-8CDE-444A-BA46-C14E9E1B00D5}">
      <dgm:prSet/>
      <dgm:spPr/>
      <dgm:t>
        <a:bodyPr/>
        <a:lstStyle/>
        <a:p>
          <a:endParaRPr lang="ru-RU"/>
        </a:p>
      </dgm:t>
    </dgm:pt>
    <dgm:pt modelId="{A74E2002-EC91-4320-9BA1-EAB048731185}" type="sibTrans" cxnId="{2750F0F3-8CDE-444A-BA46-C14E9E1B00D5}">
      <dgm:prSet/>
      <dgm:spPr/>
      <dgm:t>
        <a:bodyPr/>
        <a:lstStyle/>
        <a:p>
          <a:endParaRPr lang="ru-RU"/>
        </a:p>
      </dgm:t>
    </dgm:pt>
    <dgm:pt modelId="{943322D5-28A0-4AA3-8A61-2B962B6C7D5E}">
      <dgm:prSet phldrT="[Текст]"/>
      <dgm:spPr/>
      <dgm:t>
        <a:bodyPr/>
        <a:lstStyle/>
        <a:p>
          <a:pPr rtl="0"/>
          <a:r>
            <a:rPr lang="ru-RU" dirty="0" smtClean="0">
              <a:latin typeface="Times New Roman" pitchFamily="18" charset="0"/>
              <a:cs typeface="Times New Roman" pitchFamily="18" charset="0"/>
            </a:rPr>
            <a:t>Распределение потоков пациентов </a:t>
          </a:r>
          <a:endParaRPr lang="ru-RU" dirty="0"/>
        </a:p>
      </dgm:t>
    </dgm:pt>
    <dgm:pt modelId="{51337B86-9A2C-47D1-9AC6-4C046169CF38}" type="parTrans" cxnId="{35F7320A-ED1A-483A-8417-D38C52FC9573}">
      <dgm:prSet/>
      <dgm:spPr/>
      <dgm:t>
        <a:bodyPr/>
        <a:lstStyle/>
        <a:p>
          <a:endParaRPr lang="ru-RU"/>
        </a:p>
      </dgm:t>
    </dgm:pt>
    <dgm:pt modelId="{72D3097E-8992-433D-B5E5-CDA1F4578417}" type="sibTrans" cxnId="{35F7320A-ED1A-483A-8417-D38C52FC9573}">
      <dgm:prSet/>
      <dgm:spPr/>
      <dgm:t>
        <a:bodyPr/>
        <a:lstStyle/>
        <a:p>
          <a:endParaRPr lang="ru-RU"/>
        </a:p>
      </dgm:t>
    </dgm:pt>
    <dgm:pt modelId="{92BB5EAA-ED8D-4182-9068-88A524619B70}">
      <dgm:prSet phldrT="[Текст]"/>
      <dgm:spPr/>
      <dgm:t>
        <a:bodyPr/>
        <a:lstStyle/>
        <a:p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Внедрение элементов  визуализации  в  </a:t>
          </a:r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кабинете</a:t>
          </a:r>
          <a:endParaRPr lang="ru-RU" dirty="0"/>
        </a:p>
      </dgm:t>
    </dgm:pt>
    <dgm:pt modelId="{1632654C-2BD3-42B6-82DA-31AE633A1A47}" type="parTrans" cxnId="{BADDCEE3-28DD-4342-A2A1-CF87EFA4480A}">
      <dgm:prSet/>
      <dgm:spPr/>
      <dgm:t>
        <a:bodyPr/>
        <a:lstStyle/>
        <a:p>
          <a:endParaRPr lang="ru-RU"/>
        </a:p>
      </dgm:t>
    </dgm:pt>
    <dgm:pt modelId="{13684C7B-05D3-406F-A3E0-1E72233ACFB6}" type="sibTrans" cxnId="{BADDCEE3-28DD-4342-A2A1-CF87EFA4480A}">
      <dgm:prSet/>
      <dgm:spPr/>
      <dgm:t>
        <a:bodyPr/>
        <a:lstStyle/>
        <a:p>
          <a:endParaRPr lang="ru-RU"/>
        </a:p>
      </dgm:t>
    </dgm:pt>
    <dgm:pt modelId="{4A40FF86-C9DF-49A5-A821-071BA7D42213}">
      <dgm:prSet phldrT="[Текст]"/>
      <dgm:spPr/>
      <dgm:t>
        <a:bodyPr/>
        <a:lstStyle/>
        <a:p>
          <a:r>
            <a:rPr lang="ru-RU" baseline="0" dirty="0" smtClean="0">
              <a:latin typeface="Times New Roman" pitchFamily="18" charset="0"/>
              <a:cs typeface="Times New Roman" pitchFamily="18" charset="0"/>
            </a:rPr>
            <a:t>Стандартизация  процессов  работы</a:t>
          </a:r>
          <a:endParaRPr lang="ru-RU" dirty="0"/>
        </a:p>
      </dgm:t>
    </dgm:pt>
    <dgm:pt modelId="{7ADB2B3C-E2EB-4AE4-A6EB-BE8EDEFA5912}" type="parTrans" cxnId="{EAA4DEE7-E4F5-4E85-BC1D-E0A3445DD13D}">
      <dgm:prSet/>
      <dgm:spPr/>
      <dgm:t>
        <a:bodyPr/>
        <a:lstStyle/>
        <a:p>
          <a:endParaRPr lang="ru-RU"/>
        </a:p>
      </dgm:t>
    </dgm:pt>
    <dgm:pt modelId="{46FFE2EF-446C-4C9D-AD04-263C07FA1CD4}" type="sibTrans" cxnId="{EAA4DEE7-E4F5-4E85-BC1D-E0A3445DD13D}">
      <dgm:prSet/>
      <dgm:spPr/>
      <dgm:t>
        <a:bodyPr/>
        <a:lstStyle/>
        <a:p>
          <a:endParaRPr lang="ru-RU"/>
        </a:p>
      </dgm:t>
    </dgm:pt>
    <dgm:pt modelId="{FBB2F127-7CEC-40B6-BCB8-598692631A48}" type="pres">
      <dgm:prSet presAssocID="{A263734E-0836-4F8C-9067-36D0DC1DC690}" presName="Name0" presStyleCnt="0">
        <dgm:presLayoutVars>
          <dgm:dir/>
          <dgm:resizeHandles val="exact"/>
        </dgm:presLayoutVars>
      </dgm:prSet>
      <dgm:spPr/>
    </dgm:pt>
    <dgm:pt modelId="{5D63DE47-EE36-4089-B35D-ACB5E9CCBB3C}" type="pres">
      <dgm:prSet presAssocID="{71AE6C32-AAF4-40F1-8FE7-C188684E34ED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AAC33B-659B-4663-B23D-632DF769E4BC}" type="pres">
      <dgm:prSet presAssocID="{A74E2002-EC91-4320-9BA1-EAB048731185}" presName="parSpace" presStyleCnt="0"/>
      <dgm:spPr/>
    </dgm:pt>
    <dgm:pt modelId="{28BCC7EF-378E-4D13-A034-60E7D6830DEC}" type="pres">
      <dgm:prSet presAssocID="{943322D5-28A0-4AA3-8A61-2B962B6C7D5E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7A84A7-5F44-4465-B4C5-4783C280D8E5}" type="pres">
      <dgm:prSet presAssocID="{72D3097E-8992-433D-B5E5-CDA1F4578417}" presName="parSpace" presStyleCnt="0"/>
      <dgm:spPr/>
    </dgm:pt>
    <dgm:pt modelId="{E4D44297-613B-40F3-A29D-FD6AF3439745}" type="pres">
      <dgm:prSet presAssocID="{92BB5EAA-ED8D-4182-9068-88A524619B70}" presName="parTxOnly" presStyleLbl="node1" presStyleIdx="2" presStyleCnt="4" custLinFactNeighborX="1900" custLinFactNeighborY="-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55BEBF-5D70-463C-A3E4-83BC69E15D40}" type="pres">
      <dgm:prSet presAssocID="{13684C7B-05D3-406F-A3E0-1E72233ACFB6}" presName="parSpace" presStyleCnt="0"/>
      <dgm:spPr/>
    </dgm:pt>
    <dgm:pt modelId="{8FBF8580-46EB-4514-8754-C942495AFEDB}" type="pres">
      <dgm:prSet presAssocID="{4A40FF86-C9DF-49A5-A821-071BA7D42213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F7320A-ED1A-483A-8417-D38C52FC9573}" srcId="{A263734E-0836-4F8C-9067-36D0DC1DC690}" destId="{943322D5-28A0-4AA3-8A61-2B962B6C7D5E}" srcOrd="1" destOrd="0" parTransId="{51337B86-9A2C-47D1-9AC6-4C046169CF38}" sibTransId="{72D3097E-8992-433D-B5E5-CDA1F4578417}"/>
    <dgm:cxn modelId="{A8656F08-AC4B-4047-8B7E-A6CFD79BBB5C}" type="presOf" srcId="{943322D5-28A0-4AA3-8A61-2B962B6C7D5E}" destId="{28BCC7EF-378E-4D13-A034-60E7D6830DEC}" srcOrd="0" destOrd="0" presId="urn:microsoft.com/office/officeart/2005/8/layout/hChevron3"/>
    <dgm:cxn modelId="{55F15CDC-5BC4-4F1F-B4F1-1C1AF37A2430}" type="presOf" srcId="{92BB5EAA-ED8D-4182-9068-88A524619B70}" destId="{E4D44297-613B-40F3-A29D-FD6AF3439745}" srcOrd="0" destOrd="0" presId="urn:microsoft.com/office/officeart/2005/8/layout/hChevron3"/>
    <dgm:cxn modelId="{3257F604-8392-4FE5-8B7E-3B1B753F690D}" type="presOf" srcId="{4A40FF86-C9DF-49A5-A821-071BA7D42213}" destId="{8FBF8580-46EB-4514-8754-C942495AFEDB}" srcOrd="0" destOrd="0" presId="urn:microsoft.com/office/officeart/2005/8/layout/hChevron3"/>
    <dgm:cxn modelId="{406700FF-CF4F-439F-A871-170D150AD3E1}" type="presOf" srcId="{71AE6C32-AAF4-40F1-8FE7-C188684E34ED}" destId="{5D63DE47-EE36-4089-B35D-ACB5E9CCBB3C}" srcOrd="0" destOrd="0" presId="urn:microsoft.com/office/officeart/2005/8/layout/hChevron3"/>
    <dgm:cxn modelId="{BADDCEE3-28DD-4342-A2A1-CF87EFA4480A}" srcId="{A263734E-0836-4F8C-9067-36D0DC1DC690}" destId="{92BB5EAA-ED8D-4182-9068-88A524619B70}" srcOrd="2" destOrd="0" parTransId="{1632654C-2BD3-42B6-82DA-31AE633A1A47}" sibTransId="{13684C7B-05D3-406F-A3E0-1E72233ACFB6}"/>
    <dgm:cxn modelId="{2750F0F3-8CDE-444A-BA46-C14E9E1B00D5}" srcId="{A263734E-0836-4F8C-9067-36D0DC1DC690}" destId="{71AE6C32-AAF4-40F1-8FE7-C188684E34ED}" srcOrd="0" destOrd="0" parTransId="{3C2283CE-8F1A-4BC6-9D7F-F19FB987718F}" sibTransId="{A74E2002-EC91-4320-9BA1-EAB048731185}"/>
    <dgm:cxn modelId="{F810CBCD-DA82-4F3E-9DC6-B9B13FED6E0F}" type="presOf" srcId="{A263734E-0836-4F8C-9067-36D0DC1DC690}" destId="{FBB2F127-7CEC-40B6-BCB8-598692631A48}" srcOrd="0" destOrd="0" presId="urn:microsoft.com/office/officeart/2005/8/layout/hChevron3"/>
    <dgm:cxn modelId="{EAA4DEE7-E4F5-4E85-BC1D-E0A3445DD13D}" srcId="{A263734E-0836-4F8C-9067-36D0DC1DC690}" destId="{4A40FF86-C9DF-49A5-A821-071BA7D42213}" srcOrd="3" destOrd="0" parTransId="{7ADB2B3C-E2EB-4AE4-A6EB-BE8EDEFA5912}" sibTransId="{46FFE2EF-446C-4C9D-AD04-263C07FA1CD4}"/>
    <dgm:cxn modelId="{4C810525-F1F4-4C77-B146-45E28485A211}" type="presParOf" srcId="{FBB2F127-7CEC-40B6-BCB8-598692631A48}" destId="{5D63DE47-EE36-4089-B35D-ACB5E9CCBB3C}" srcOrd="0" destOrd="0" presId="urn:microsoft.com/office/officeart/2005/8/layout/hChevron3"/>
    <dgm:cxn modelId="{E8308C15-9D44-4E6E-B799-E3D04ADED551}" type="presParOf" srcId="{FBB2F127-7CEC-40B6-BCB8-598692631A48}" destId="{EDAAC33B-659B-4663-B23D-632DF769E4BC}" srcOrd="1" destOrd="0" presId="urn:microsoft.com/office/officeart/2005/8/layout/hChevron3"/>
    <dgm:cxn modelId="{29A0E523-0082-46C8-A3F5-69B98BC723D5}" type="presParOf" srcId="{FBB2F127-7CEC-40B6-BCB8-598692631A48}" destId="{28BCC7EF-378E-4D13-A034-60E7D6830DEC}" srcOrd="2" destOrd="0" presId="urn:microsoft.com/office/officeart/2005/8/layout/hChevron3"/>
    <dgm:cxn modelId="{02088346-5A61-4239-B846-A849CABBAE39}" type="presParOf" srcId="{FBB2F127-7CEC-40B6-BCB8-598692631A48}" destId="{1F7A84A7-5F44-4465-B4C5-4783C280D8E5}" srcOrd="3" destOrd="0" presId="urn:microsoft.com/office/officeart/2005/8/layout/hChevron3"/>
    <dgm:cxn modelId="{29C33D01-60B1-41F2-BE3C-5251BE276B40}" type="presParOf" srcId="{FBB2F127-7CEC-40B6-BCB8-598692631A48}" destId="{E4D44297-613B-40F3-A29D-FD6AF3439745}" srcOrd="4" destOrd="0" presId="urn:microsoft.com/office/officeart/2005/8/layout/hChevron3"/>
    <dgm:cxn modelId="{1E0D500B-E91D-49BF-924A-98B188981013}" type="presParOf" srcId="{FBB2F127-7CEC-40B6-BCB8-598692631A48}" destId="{EF55BEBF-5D70-463C-A3E4-83BC69E15D40}" srcOrd="5" destOrd="0" presId="urn:microsoft.com/office/officeart/2005/8/layout/hChevron3"/>
    <dgm:cxn modelId="{AA0FA331-72C6-44F9-B770-E17CF8BDF4FA}" type="presParOf" srcId="{FBB2F127-7CEC-40B6-BCB8-598692631A48}" destId="{8FBF8580-46EB-4514-8754-C942495AFEDB}" srcOrd="6" destOrd="0" presId="urn:microsoft.com/office/officeart/2005/8/layout/hChevron3"/>
  </dgm:cxnLst>
  <dgm:bg>
    <a:noFill/>
  </dgm:bg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C4100-A0F2-46D0-BF9C-423C67C5F120}">
      <dsp:nvSpPr>
        <dsp:cNvPr id="0" name=""/>
        <dsp:cNvSpPr/>
      </dsp:nvSpPr>
      <dsp:spPr>
        <a:xfrm>
          <a:off x="1441551" y="249666"/>
          <a:ext cx="3226460" cy="3226460"/>
        </a:xfrm>
        <a:prstGeom prst="pie">
          <a:avLst>
            <a:gd name="adj1" fmla="val 16200000"/>
            <a:gd name="adj2" fmla="val 180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3141972" y="933368"/>
        <a:ext cx="1152307" cy="960256"/>
      </dsp:txXfrm>
    </dsp:sp>
    <dsp:sp modelId="{D14530FB-CB1A-4E1B-806E-0F88CE045447}">
      <dsp:nvSpPr>
        <dsp:cNvPr id="0" name=""/>
        <dsp:cNvSpPr/>
      </dsp:nvSpPr>
      <dsp:spPr>
        <a:xfrm>
          <a:off x="1375101" y="364897"/>
          <a:ext cx="3226460" cy="3226460"/>
        </a:xfrm>
        <a:prstGeom prst="pie">
          <a:avLst>
            <a:gd name="adj1" fmla="val 1800000"/>
            <a:gd name="adj2" fmla="val 9000000"/>
          </a:avLst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100" kern="1200" dirty="0"/>
        </a:p>
      </dsp:txBody>
      <dsp:txXfrm>
        <a:off x="2143306" y="2458255"/>
        <a:ext cx="1728460" cy="845025"/>
      </dsp:txXfrm>
    </dsp:sp>
    <dsp:sp modelId="{231DE913-D881-446C-AE85-5DE0FCE9D622}">
      <dsp:nvSpPr>
        <dsp:cNvPr id="0" name=""/>
        <dsp:cNvSpPr/>
      </dsp:nvSpPr>
      <dsp:spPr>
        <a:xfrm>
          <a:off x="1308652" y="249666"/>
          <a:ext cx="3226460" cy="3226460"/>
        </a:xfrm>
        <a:prstGeom prst="pie">
          <a:avLst>
            <a:gd name="adj1" fmla="val 9000000"/>
            <a:gd name="adj2" fmla="val 16200000"/>
          </a:avLst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>
        <a:off x="1682383" y="933368"/>
        <a:ext cx="1152307" cy="960256"/>
      </dsp:txXfrm>
    </dsp:sp>
    <dsp:sp modelId="{18AB263C-94BF-4B41-8A06-06A93EA3C33A}">
      <dsp:nvSpPr>
        <dsp:cNvPr id="0" name=""/>
        <dsp:cNvSpPr/>
      </dsp:nvSpPr>
      <dsp:spPr>
        <a:xfrm>
          <a:off x="1242084" y="49933"/>
          <a:ext cx="3625926" cy="362592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667A91-7A71-40E2-BF07-C518A6EDB896}">
      <dsp:nvSpPr>
        <dsp:cNvPr id="0" name=""/>
        <dsp:cNvSpPr/>
      </dsp:nvSpPr>
      <dsp:spPr>
        <a:xfrm>
          <a:off x="1175368" y="164960"/>
          <a:ext cx="3625926" cy="362592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A08272-41DD-4DF6-B02A-0CB8B94E7C3E}">
      <dsp:nvSpPr>
        <dsp:cNvPr id="0" name=""/>
        <dsp:cNvSpPr/>
      </dsp:nvSpPr>
      <dsp:spPr>
        <a:xfrm>
          <a:off x="1108652" y="49933"/>
          <a:ext cx="3625926" cy="362592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63DE47-EE36-4089-B35D-ACB5E9CCBB3C}">
      <dsp:nvSpPr>
        <dsp:cNvPr id="0" name=""/>
        <dsp:cNvSpPr/>
      </dsp:nvSpPr>
      <dsp:spPr>
        <a:xfrm>
          <a:off x="2593" y="977456"/>
          <a:ext cx="2602087" cy="104083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Составление и соблюдение графика работы </a:t>
          </a: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кабинета</a:t>
          </a:r>
          <a:endParaRPr lang="ru-RU" sz="1600" kern="1200" dirty="0"/>
        </a:p>
      </dsp:txBody>
      <dsp:txXfrm>
        <a:off x="2593" y="977456"/>
        <a:ext cx="2341879" cy="1040834"/>
      </dsp:txXfrm>
    </dsp:sp>
    <dsp:sp modelId="{28BCC7EF-378E-4D13-A034-60E7D6830DEC}">
      <dsp:nvSpPr>
        <dsp:cNvPr id="0" name=""/>
        <dsp:cNvSpPr/>
      </dsp:nvSpPr>
      <dsp:spPr>
        <a:xfrm>
          <a:off x="2084263" y="977456"/>
          <a:ext cx="2602087" cy="10408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Распределение потоков пациентов </a:t>
          </a:r>
          <a:endParaRPr lang="ru-RU" sz="1600" kern="1200" dirty="0"/>
        </a:p>
      </dsp:txBody>
      <dsp:txXfrm>
        <a:off x="2604680" y="977456"/>
        <a:ext cx="1561253" cy="1040834"/>
      </dsp:txXfrm>
    </dsp:sp>
    <dsp:sp modelId="{E4D44297-613B-40F3-A29D-FD6AF3439745}">
      <dsp:nvSpPr>
        <dsp:cNvPr id="0" name=""/>
        <dsp:cNvSpPr/>
      </dsp:nvSpPr>
      <dsp:spPr>
        <a:xfrm>
          <a:off x="4175821" y="973500"/>
          <a:ext cx="2602087" cy="10408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Внедрение элементов  визуализации  в  </a:t>
          </a: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кабинете</a:t>
          </a:r>
          <a:endParaRPr lang="ru-RU" sz="1600" kern="1200" dirty="0"/>
        </a:p>
      </dsp:txBody>
      <dsp:txXfrm>
        <a:off x="4696238" y="973500"/>
        <a:ext cx="1561253" cy="1040834"/>
      </dsp:txXfrm>
    </dsp:sp>
    <dsp:sp modelId="{8FBF8580-46EB-4514-8754-C942495AFEDB}">
      <dsp:nvSpPr>
        <dsp:cNvPr id="0" name=""/>
        <dsp:cNvSpPr/>
      </dsp:nvSpPr>
      <dsp:spPr>
        <a:xfrm>
          <a:off x="6247603" y="977456"/>
          <a:ext cx="2602087" cy="104083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>
              <a:latin typeface="Times New Roman" pitchFamily="18" charset="0"/>
              <a:cs typeface="Times New Roman" pitchFamily="18" charset="0"/>
            </a:rPr>
            <a:t>Стандартизация  процессов  работы</a:t>
          </a:r>
          <a:endParaRPr lang="ru-RU" sz="1600" kern="1200" dirty="0"/>
        </a:p>
      </dsp:txBody>
      <dsp:txXfrm>
        <a:off x="6768020" y="977456"/>
        <a:ext cx="1561253" cy="1040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66B20E2-9A42-4699-8D6D-62CEB3E02C46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B7C7D66-7BD9-4EFF-83DF-88DD13349F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758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86CBF-E8E5-4350-9FFC-825BEED2B64F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229B-9FF1-442A-8A32-8554B407FC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B87E24-6901-4F1A-B5FC-9285CC472EDE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9DBCD-D3E2-47B8-B74E-2B39186AF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80F44-815B-44E4-AA29-2EC02F9BAAC5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C31B8-0187-4A68-8087-317D724F67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D60B4-97B0-4595-807F-294947EE246C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0EEB9D-25CF-44F1-A7D6-A752F2F63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20E76-F5B9-4C54-923A-37542CB5DE7D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3B564-E7AA-419E-AF81-0A5BDC696A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7E0DE-51AA-4FD7-9A16-627FA0AF8158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51C9C-5F50-48A0-B66F-26E26761DF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EE1ED-2437-4160-AB22-1513CD7DAD47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A27DE-2719-4C43-B321-4794494B7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DC32D-AACD-45BB-A3FF-659BC09EF589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B80CB2-1A32-44AE-8A51-5A519015D7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A61D3-570A-4F6E-A798-E1E6E013CC02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B1551-B2B5-480D-9E10-480E170B2D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DBABC-5C12-4E00-A7D4-06BF964B3582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77B18-A811-42E5-B4E9-46957C18E3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E3A7-3571-4000-94F4-7F8F810954AD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D76ED-FA80-40CD-97BD-C11797E10E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FFACF4-692F-4228-8D77-1683D8F595BA}" type="datetimeFigureOut">
              <a:rPr lang="ru-RU"/>
              <a:pPr>
                <a:defRPr/>
              </a:pPr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E8457F-F780-4307-9404-B7D387F3C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13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12" Type="http://schemas.openxmlformats.org/officeDocument/2006/relationships/diagramQuickStyle" Target="../diagrams/quickStyl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diagramLayout" Target="../diagrams/layout1.xml"/><Relationship Id="rId11" Type="http://schemas.openxmlformats.org/officeDocument/2006/relationships/diagramLayout" Target="../diagrams/layout2.xml"/><Relationship Id="rId5" Type="http://schemas.openxmlformats.org/officeDocument/2006/relationships/diagramData" Target="../diagrams/data1.xml"/><Relationship Id="rId10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1.xml"/><Relationship Id="rId14" Type="http://schemas.microsoft.com/office/2007/relationships/diagramDrawing" Target="../diagrams/drawin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дзаголовок 2"/>
          <p:cNvSpPr txBox="1">
            <a:spLocks/>
          </p:cNvSpPr>
          <p:nvPr/>
        </p:nvSpPr>
        <p:spPr>
          <a:xfrm>
            <a:off x="250825" y="1341438"/>
            <a:ext cx="3960813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5183188" y="1341438"/>
            <a:ext cx="3960812" cy="1295400"/>
          </a:xfrm>
          <a:prstGeom prst="rect">
            <a:avLst/>
          </a:prstGeo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-1588" y="1206500"/>
            <a:ext cx="9144001" cy="444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0000FF"/>
              </a:solidFill>
            </a:endParaRPr>
          </a:p>
        </p:txBody>
      </p:sp>
      <p:pic>
        <p:nvPicPr>
          <p:cNvPr id="7177" name="Picture 3" descr="D:\бережливая поликлиника комп1\итоговые отчеты презентации\0013-016-Gerb-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3701" y="55004"/>
            <a:ext cx="574803" cy="521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8" name="Рисунок 1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383" y="0"/>
            <a:ext cx="776318" cy="73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Рисунок 15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198" y="0"/>
            <a:ext cx="703049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-1587" y="121278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u="sng" dirty="0">
                <a:solidFill>
                  <a:srgbClr val="C0000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Цель</a:t>
            </a:r>
            <a:r>
              <a:rPr lang="ru-RU" sz="2000" b="1" dirty="0">
                <a:solidFill>
                  <a:srgbClr val="C00000"/>
                </a:solidFill>
                <a:latin typeface="Times New Roman" pitchFamily="18" charset="0"/>
                <a:ea typeface="DejaVu Sans"/>
                <a:cs typeface="Times New Roman" pitchFamily="18" charset="0"/>
              </a:rPr>
              <a:t>: Повышение качества жизни пациентов с сахарным диабетом</a:t>
            </a: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336366335"/>
              </p:ext>
            </p:extLst>
          </p:nvPr>
        </p:nvGraphicFramePr>
        <p:xfrm>
          <a:off x="1392840" y="1998270"/>
          <a:ext cx="5976664" cy="3841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6" name="Текст 5"/>
          <p:cNvSpPr txBox="1">
            <a:spLocks/>
          </p:cNvSpPr>
          <p:nvPr/>
        </p:nvSpPr>
        <p:spPr>
          <a:xfrm>
            <a:off x="-329214" y="2102966"/>
            <a:ext cx="3898776" cy="648071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200" dirty="0" smtClean="0"/>
              <a:t>Доля пациентов с компенсированным течение м сахарного диабета</a:t>
            </a:r>
            <a:endParaRPr lang="ru-RU" sz="1200" dirty="0"/>
          </a:p>
        </p:txBody>
      </p:sp>
      <p:sp>
        <p:nvSpPr>
          <p:cNvPr id="19" name="Текст 6"/>
          <p:cNvSpPr txBox="1">
            <a:spLocks/>
          </p:cNvSpPr>
          <p:nvPr/>
        </p:nvSpPr>
        <p:spPr>
          <a:xfrm>
            <a:off x="5408803" y="2305491"/>
            <a:ext cx="3672408" cy="576064"/>
          </a:xfrm>
          <a:prstGeom prst="rect">
            <a:avLst/>
          </a:prstGeom>
        </p:spPr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dirty="0" smtClean="0"/>
              <a:t>Охват </a:t>
            </a:r>
            <a:r>
              <a:rPr lang="ru-RU" sz="1200" dirty="0"/>
              <a:t>диспансерным наблюдением в данной группе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0825" y="2924959"/>
            <a:ext cx="201622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Было – 48%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Стало </a:t>
            </a:r>
            <a:r>
              <a:rPr lang="ru-RU" b="1" dirty="0">
                <a:solidFill>
                  <a:srgbClr val="C00000"/>
                </a:solidFill>
              </a:rPr>
              <a:t>–</a:t>
            </a:r>
            <a:r>
              <a:rPr lang="ru-RU" b="1" dirty="0" smtClean="0">
                <a:solidFill>
                  <a:srgbClr val="C00000"/>
                </a:solidFill>
              </a:rPr>
              <a:t> 100%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08204" y="2708935"/>
            <a:ext cx="2016224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Было – 78%</a:t>
            </a:r>
          </a:p>
          <a:p>
            <a:pPr algn="ctr"/>
            <a:r>
              <a:rPr lang="ru-RU" b="1" dirty="0" smtClean="0">
                <a:solidFill>
                  <a:srgbClr val="C00000"/>
                </a:solidFill>
              </a:rPr>
              <a:t>Стало </a:t>
            </a:r>
            <a:r>
              <a:rPr lang="ru-RU" b="1" dirty="0">
                <a:solidFill>
                  <a:srgbClr val="C00000"/>
                </a:solidFill>
              </a:rPr>
              <a:t>–</a:t>
            </a:r>
            <a:r>
              <a:rPr lang="ru-RU" b="1" dirty="0" smtClean="0">
                <a:solidFill>
                  <a:srgbClr val="C00000"/>
                </a:solidFill>
              </a:rPr>
              <a:t> 100%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076830662"/>
              </p:ext>
            </p:extLst>
          </p:nvPr>
        </p:nvGraphicFramePr>
        <p:xfrm>
          <a:off x="144270" y="4725144"/>
          <a:ext cx="8852284" cy="2995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5" name="Заголовок 1"/>
          <p:cNvSpPr txBox="1">
            <a:spLocks/>
          </p:cNvSpPr>
          <p:nvPr/>
        </p:nvSpPr>
        <p:spPr>
          <a:xfrm>
            <a:off x="6550125" y="0"/>
            <a:ext cx="2592288" cy="922114"/>
          </a:xfrm>
          <a:prstGeom prst="rect">
            <a:avLst/>
          </a:prstGeom>
          <a:solidFill>
            <a:srgbClr val="C00000"/>
          </a:solidFill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1800" dirty="0" smtClean="0">
                <a:solidFill>
                  <a:schemeClr val="bg1"/>
                </a:solidFill>
              </a:rPr>
              <a:t>Итоговые презентации по завершенным проектам в 2022году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3490" y="-43557"/>
            <a:ext cx="49591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b="1" dirty="0" smtClean="0">
                <a:solidFill>
                  <a:srgbClr val="0000FF"/>
                </a:solidFill>
              </a:rPr>
              <a:t>«</a:t>
            </a:r>
            <a:r>
              <a:rPr lang="ru-RU" b="1" dirty="0">
                <a:solidFill>
                  <a:srgbClr val="0000FF"/>
                </a:solidFill>
              </a:rPr>
              <a:t>Совершенствование организации динамического наблюдения за пациентами с сахарным диабетом в условиях пандемии COVID-19</a:t>
            </a:r>
            <a:r>
              <a:rPr lang="ru-RU" altLang="ru-RU" b="1" dirty="0" smtClean="0">
                <a:solidFill>
                  <a:srgbClr val="0000FF"/>
                </a:solidFill>
              </a:rPr>
              <a:t>»</a:t>
            </a:r>
            <a:endParaRPr lang="ru-RU" alt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1676</TotalTime>
  <Words>78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Посещаемость за 10.09.2018 (расчет нагрузки терапевта в день)</dc:title>
  <dc:creator>работа</dc:creator>
  <cp:lastModifiedBy>Пользователь Windows</cp:lastModifiedBy>
  <cp:revision>145</cp:revision>
  <dcterms:created xsi:type="dcterms:W3CDTF">2018-09-21T11:06:56Z</dcterms:created>
  <dcterms:modified xsi:type="dcterms:W3CDTF">2023-01-16T10:23:11Z</dcterms:modified>
</cp:coreProperties>
</file>