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271" r:id="rId2"/>
    <p:sldId id="415" r:id="rId3"/>
    <p:sldId id="422" r:id="rId4"/>
    <p:sldId id="416" r:id="rId5"/>
    <p:sldId id="417" r:id="rId6"/>
    <p:sldId id="418" r:id="rId7"/>
    <p:sldId id="420" r:id="rId8"/>
    <p:sldId id="419" r:id="rId9"/>
    <p:sldId id="421" r:id="rId10"/>
    <p:sldId id="423" r:id="rId11"/>
    <p:sldId id="424" r:id="rId12"/>
    <p:sldId id="425" r:id="rId13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0808"/>
    <a:srgbClr val="E9F1F5"/>
    <a:srgbClr val="D0E3EA"/>
    <a:srgbClr val="A6D6DE"/>
    <a:srgbClr val="6FC1C2"/>
    <a:srgbClr val="006848"/>
    <a:srgbClr val="A2D1BE"/>
    <a:srgbClr val="88C9C4"/>
    <a:srgbClr val="F6D03A"/>
    <a:srgbClr val="F5D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284" autoAdjust="0"/>
    <p:restoredTop sz="99793" autoAdjust="0"/>
  </p:normalViewPr>
  <p:slideViewPr>
    <p:cSldViewPr snapToGrid="0">
      <p:cViewPr>
        <p:scale>
          <a:sx n="100" d="100"/>
          <a:sy n="100" d="100"/>
        </p:scale>
        <p:origin x="-1620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Обследования по стандартам не в полном объеме</c:v>
                </c:pt>
                <c:pt idx="1">
                  <c:v>Неявки по вине пациента</c:v>
                </c:pt>
                <c:pt idx="2">
                  <c:v>Нет консультаций кардиолога в течение года</c:v>
                </c:pt>
                <c:pt idx="3">
                  <c:v>Отсутствие инструментального обследования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</c:v>
                </c:pt>
                <c:pt idx="1">
                  <c:v>0.28999999999999998</c:v>
                </c:pt>
                <c:pt idx="2">
                  <c:v>0.18</c:v>
                </c:pt>
                <c:pt idx="3">
                  <c:v>0.21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80808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BC09E-1081-4CB6-B07F-D7FB7096A34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7A70FD4-0714-4C38-B465-62D745E8074F}">
      <dgm:prSet phldrT="[Текст]"/>
      <dgm:spPr/>
      <dgm:t>
        <a:bodyPr/>
        <a:lstStyle/>
        <a:p>
          <a:r>
            <a:rPr lang="ru-RU" dirty="0" smtClean="0"/>
            <a:t>РФ</a:t>
          </a:r>
          <a:endParaRPr lang="ru-RU" dirty="0"/>
        </a:p>
      </dgm:t>
    </dgm:pt>
    <dgm:pt modelId="{5F7FF995-9CE4-4DBE-AEFE-43B40004A062}" type="parTrans" cxnId="{4E95BDF0-A6AA-451C-BA5E-73830B2E53FA}">
      <dgm:prSet/>
      <dgm:spPr/>
      <dgm:t>
        <a:bodyPr/>
        <a:lstStyle/>
        <a:p>
          <a:endParaRPr lang="ru-RU"/>
        </a:p>
      </dgm:t>
    </dgm:pt>
    <dgm:pt modelId="{1C963656-0C7A-4462-8DB1-0766C8C1224B}" type="sibTrans" cxnId="{4E95BDF0-A6AA-451C-BA5E-73830B2E53FA}">
      <dgm:prSet/>
      <dgm:spPr/>
      <dgm:t>
        <a:bodyPr/>
        <a:lstStyle/>
        <a:p>
          <a:endParaRPr lang="ru-RU"/>
        </a:p>
      </dgm:t>
    </dgm:pt>
    <dgm:pt modelId="{BC055EDD-89C5-45B0-87BE-F130ED051098}">
      <dgm:prSet phldrT="[Текст]"/>
      <dgm:spPr/>
      <dgm:t>
        <a:bodyPr/>
        <a:lstStyle/>
        <a:p>
          <a:r>
            <a:rPr lang="ru-RU" dirty="0" smtClean="0"/>
            <a:t>УР</a:t>
          </a:r>
          <a:endParaRPr lang="ru-RU" dirty="0"/>
        </a:p>
      </dgm:t>
    </dgm:pt>
    <dgm:pt modelId="{2AAABD4E-2D47-430A-81A9-4565FC4B8B74}" type="parTrans" cxnId="{FA332A3D-550D-4FAE-8F13-817D1CEB096B}">
      <dgm:prSet/>
      <dgm:spPr/>
      <dgm:t>
        <a:bodyPr/>
        <a:lstStyle/>
        <a:p>
          <a:endParaRPr lang="ru-RU"/>
        </a:p>
      </dgm:t>
    </dgm:pt>
    <dgm:pt modelId="{47DDDE53-3B4F-4A8D-AD59-35CAB6BBA3BC}" type="sibTrans" cxnId="{FA332A3D-550D-4FAE-8F13-817D1CEB096B}">
      <dgm:prSet/>
      <dgm:spPr/>
      <dgm:t>
        <a:bodyPr/>
        <a:lstStyle/>
        <a:p>
          <a:endParaRPr lang="ru-RU"/>
        </a:p>
      </dgm:t>
    </dgm:pt>
    <dgm:pt modelId="{CB59DC36-65A6-43D3-9FCD-3A9BA2D85291}">
      <dgm:prSet phldrT="[Текст]"/>
      <dgm:spPr/>
      <dgm:t>
        <a:bodyPr/>
        <a:lstStyle/>
        <a:p>
          <a:r>
            <a:rPr lang="ru-RU" dirty="0" smtClean="0"/>
            <a:t>«ВГБ №1»</a:t>
          </a:r>
          <a:endParaRPr lang="ru-RU" dirty="0"/>
        </a:p>
      </dgm:t>
    </dgm:pt>
    <dgm:pt modelId="{A1DF98C0-6246-49C0-BD7A-2B5BF1D1602B}" type="parTrans" cxnId="{1639C2D5-D2A8-4D6B-9ADC-B6810A7B5C91}">
      <dgm:prSet/>
      <dgm:spPr/>
      <dgm:t>
        <a:bodyPr/>
        <a:lstStyle/>
        <a:p>
          <a:endParaRPr lang="ru-RU"/>
        </a:p>
      </dgm:t>
    </dgm:pt>
    <dgm:pt modelId="{25B3DEC5-4ABC-438D-AE53-AA19D5BCED30}" type="sibTrans" cxnId="{1639C2D5-D2A8-4D6B-9ADC-B6810A7B5C91}">
      <dgm:prSet/>
      <dgm:spPr/>
      <dgm:t>
        <a:bodyPr/>
        <a:lstStyle/>
        <a:p>
          <a:endParaRPr lang="ru-RU"/>
        </a:p>
      </dgm:t>
    </dgm:pt>
    <dgm:pt modelId="{5B1F50BE-4F6D-4C04-85F1-56042D79A8A6}" type="pres">
      <dgm:prSet presAssocID="{477BC09E-1081-4CB6-B07F-D7FB7096A341}" presName="Name0" presStyleCnt="0">
        <dgm:presLayoutVars>
          <dgm:dir/>
          <dgm:animLvl val="lvl"/>
          <dgm:resizeHandles val="exact"/>
        </dgm:presLayoutVars>
      </dgm:prSet>
      <dgm:spPr/>
    </dgm:pt>
    <dgm:pt modelId="{A8D09231-EFB6-4013-BAFA-172243005051}" type="pres">
      <dgm:prSet presAssocID="{77A70FD4-0714-4C38-B465-62D745E8074F}" presName="Name8" presStyleCnt="0"/>
      <dgm:spPr/>
    </dgm:pt>
    <dgm:pt modelId="{FFC3FCE0-B8B3-49F7-B5B9-587522DC3EEB}" type="pres">
      <dgm:prSet presAssocID="{77A70FD4-0714-4C38-B465-62D745E8074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2CBE-8928-4C41-9D60-7C1D665AAB9E}" type="pres">
      <dgm:prSet presAssocID="{77A70FD4-0714-4C38-B465-62D745E807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9D29C-A7EF-45D5-B2F0-0397C8613431}" type="pres">
      <dgm:prSet presAssocID="{BC055EDD-89C5-45B0-87BE-F130ED051098}" presName="Name8" presStyleCnt="0"/>
      <dgm:spPr/>
    </dgm:pt>
    <dgm:pt modelId="{F3485456-024C-4504-9F9E-2FB89606B67E}" type="pres">
      <dgm:prSet presAssocID="{BC055EDD-89C5-45B0-87BE-F130ED051098}" presName="level" presStyleLbl="node1" presStyleIdx="1" presStyleCnt="3" custScaleY="73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6F6EE-47F8-497B-8DEF-0B46DDCB1276}" type="pres">
      <dgm:prSet presAssocID="{BC055EDD-89C5-45B0-87BE-F130ED0510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295FA-B942-44AD-99AD-E129E6D53BED}" type="pres">
      <dgm:prSet presAssocID="{CB59DC36-65A6-43D3-9FCD-3A9BA2D85291}" presName="Name8" presStyleCnt="0"/>
      <dgm:spPr/>
    </dgm:pt>
    <dgm:pt modelId="{6815ABDA-C21E-46BB-8275-FA0AAF47E41B}" type="pres">
      <dgm:prSet presAssocID="{CB59DC36-65A6-43D3-9FCD-3A9BA2D85291}" presName="level" presStyleLbl="node1" presStyleIdx="2" presStyleCnt="3" custScaleY="67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E9D93-AEF4-4A9E-A0AB-EA3973C9DD49}" type="pres">
      <dgm:prSet presAssocID="{CB59DC36-65A6-43D3-9FCD-3A9BA2D852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B3970-4CE1-45BF-97B1-19F752D09239}" type="presOf" srcId="{477BC09E-1081-4CB6-B07F-D7FB7096A341}" destId="{5B1F50BE-4F6D-4C04-85F1-56042D79A8A6}" srcOrd="0" destOrd="0" presId="urn:microsoft.com/office/officeart/2005/8/layout/pyramid1"/>
    <dgm:cxn modelId="{1639C2D5-D2A8-4D6B-9ADC-B6810A7B5C91}" srcId="{477BC09E-1081-4CB6-B07F-D7FB7096A341}" destId="{CB59DC36-65A6-43D3-9FCD-3A9BA2D85291}" srcOrd="2" destOrd="0" parTransId="{A1DF98C0-6246-49C0-BD7A-2B5BF1D1602B}" sibTransId="{25B3DEC5-4ABC-438D-AE53-AA19D5BCED30}"/>
    <dgm:cxn modelId="{FA332A3D-550D-4FAE-8F13-817D1CEB096B}" srcId="{477BC09E-1081-4CB6-B07F-D7FB7096A341}" destId="{BC055EDD-89C5-45B0-87BE-F130ED051098}" srcOrd="1" destOrd="0" parTransId="{2AAABD4E-2D47-430A-81A9-4565FC4B8B74}" sibTransId="{47DDDE53-3B4F-4A8D-AD59-35CAB6BBA3BC}"/>
    <dgm:cxn modelId="{3E2F74E7-5C30-44A2-83CF-897F74D0F4B6}" type="presOf" srcId="{77A70FD4-0714-4C38-B465-62D745E8074F}" destId="{96E62CBE-8928-4C41-9D60-7C1D665AAB9E}" srcOrd="1" destOrd="0" presId="urn:microsoft.com/office/officeart/2005/8/layout/pyramid1"/>
    <dgm:cxn modelId="{757F3133-A492-437E-B9EB-489595D11A88}" type="presOf" srcId="{CB59DC36-65A6-43D3-9FCD-3A9BA2D85291}" destId="{D4BE9D93-AEF4-4A9E-A0AB-EA3973C9DD49}" srcOrd="1" destOrd="0" presId="urn:microsoft.com/office/officeart/2005/8/layout/pyramid1"/>
    <dgm:cxn modelId="{603D267B-A1BC-4FE5-B26E-B3072AB4BC59}" type="presOf" srcId="{77A70FD4-0714-4C38-B465-62D745E8074F}" destId="{FFC3FCE0-B8B3-49F7-B5B9-587522DC3EEB}" srcOrd="0" destOrd="0" presId="urn:microsoft.com/office/officeart/2005/8/layout/pyramid1"/>
    <dgm:cxn modelId="{28A22E98-CA1B-494C-8369-C457122E1D73}" type="presOf" srcId="{BC055EDD-89C5-45B0-87BE-F130ED051098}" destId="{F3485456-024C-4504-9F9E-2FB89606B67E}" srcOrd="0" destOrd="0" presId="urn:microsoft.com/office/officeart/2005/8/layout/pyramid1"/>
    <dgm:cxn modelId="{0FDDBE2A-E1C0-48C8-81BD-95518F9086B0}" type="presOf" srcId="{CB59DC36-65A6-43D3-9FCD-3A9BA2D85291}" destId="{6815ABDA-C21E-46BB-8275-FA0AAF47E41B}" srcOrd="0" destOrd="0" presId="urn:microsoft.com/office/officeart/2005/8/layout/pyramid1"/>
    <dgm:cxn modelId="{A80EA33A-8E58-406C-AEE8-4BA72E018828}" type="presOf" srcId="{BC055EDD-89C5-45B0-87BE-F130ED051098}" destId="{EA66F6EE-47F8-497B-8DEF-0B46DDCB1276}" srcOrd="1" destOrd="0" presId="urn:microsoft.com/office/officeart/2005/8/layout/pyramid1"/>
    <dgm:cxn modelId="{4E95BDF0-A6AA-451C-BA5E-73830B2E53FA}" srcId="{477BC09E-1081-4CB6-B07F-D7FB7096A341}" destId="{77A70FD4-0714-4C38-B465-62D745E8074F}" srcOrd="0" destOrd="0" parTransId="{5F7FF995-9CE4-4DBE-AEFE-43B40004A062}" sibTransId="{1C963656-0C7A-4462-8DB1-0766C8C1224B}"/>
    <dgm:cxn modelId="{87C6770F-B656-40A4-BCEA-F81D48D1F834}" type="presParOf" srcId="{5B1F50BE-4F6D-4C04-85F1-56042D79A8A6}" destId="{A8D09231-EFB6-4013-BAFA-172243005051}" srcOrd="0" destOrd="0" presId="urn:microsoft.com/office/officeart/2005/8/layout/pyramid1"/>
    <dgm:cxn modelId="{1787E998-50C5-4029-BEB5-5420DB2BA1F3}" type="presParOf" srcId="{A8D09231-EFB6-4013-BAFA-172243005051}" destId="{FFC3FCE0-B8B3-49F7-B5B9-587522DC3EEB}" srcOrd="0" destOrd="0" presId="urn:microsoft.com/office/officeart/2005/8/layout/pyramid1"/>
    <dgm:cxn modelId="{253D6BA8-AB8E-4B13-9C4C-D19176B72525}" type="presParOf" srcId="{A8D09231-EFB6-4013-BAFA-172243005051}" destId="{96E62CBE-8928-4C41-9D60-7C1D665AAB9E}" srcOrd="1" destOrd="0" presId="urn:microsoft.com/office/officeart/2005/8/layout/pyramid1"/>
    <dgm:cxn modelId="{1AA358F0-F134-4038-BE1F-6E2E8D9C6B00}" type="presParOf" srcId="{5B1F50BE-4F6D-4C04-85F1-56042D79A8A6}" destId="{0DC9D29C-A7EF-45D5-B2F0-0397C8613431}" srcOrd="1" destOrd="0" presId="urn:microsoft.com/office/officeart/2005/8/layout/pyramid1"/>
    <dgm:cxn modelId="{35468C2E-008C-4935-8CE0-5411D740A204}" type="presParOf" srcId="{0DC9D29C-A7EF-45D5-B2F0-0397C8613431}" destId="{F3485456-024C-4504-9F9E-2FB89606B67E}" srcOrd="0" destOrd="0" presId="urn:microsoft.com/office/officeart/2005/8/layout/pyramid1"/>
    <dgm:cxn modelId="{BB53C6AA-385E-45B0-84E5-2E697A860F04}" type="presParOf" srcId="{0DC9D29C-A7EF-45D5-B2F0-0397C8613431}" destId="{EA66F6EE-47F8-497B-8DEF-0B46DDCB1276}" srcOrd="1" destOrd="0" presId="urn:microsoft.com/office/officeart/2005/8/layout/pyramid1"/>
    <dgm:cxn modelId="{F6C10906-F0E1-419C-8968-56240E89140D}" type="presParOf" srcId="{5B1F50BE-4F6D-4C04-85F1-56042D79A8A6}" destId="{C8B295FA-B942-44AD-99AD-E129E6D53BED}" srcOrd="2" destOrd="0" presId="urn:microsoft.com/office/officeart/2005/8/layout/pyramid1"/>
    <dgm:cxn modelId="{081CF858-93BA-456C-AE4F-8B9111541DCE}" type="presParOf" srcId="{C8B295FA-B942-44AD-99AD-E129E6D53BED}" destId="{6815ABDA-C21E-46BB-8275-FA0AAF47E41B}" srcOrd="0" destOrd="0" presId="urn:microsoft.com/office/officeart/2005/8/layout/pyramid1"/>
    <dgm:cxn modelId="{D7542334-72E0-414D-9836-6C41F1822A44}" type="presParOf" srcId="{C8B295FA-B942-44AD-99AD-E129E6D53BED}" destId="{D4BE9D93-AEF4-4A9E-A0AB-EA3973C9DD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3FCE0-B8B3-49F7-B5B9-587522DC3EEB}">
      <dsp:nvSpPr>
        <dsp:cNvPr id="0" name=""/>
        <dsp:cNvSpPr/>
      </dsp:nvSpPr>
      <dsp:spPr>
        <a:xfrm>
          <a:off x="1488354" y="0"/>
          <a:ext cx="2120223" cy="2254058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РФ</a:t>
          </a:r>
          <a:endParaRPr lang="ru-RU" sz="5800" kern="1200" dirty="0"/>
        </a:p>
      </dsp:txBody>
      <dsp:txXfrm>
        <a:off x="1488354" y="0"/>
        <a:ext cx="2120223" cy="2254058"/>
      </dsp:txXfrm>
    </dsp:sp>
    <dsp:sp modelId="{F3485456-024C-4504-9F9E-2FB89606B67E}">
      <dsp:nvSpPr>
        <dsp:cNvPr id="0" name=""/>
        <dsp:cNvSpPr/>
      </dsp:nvSpPr>
      <dsp:spPr>
        <a:xfrm>
          <a:off x="713190" y="2254058"/>
          <a:ext cx="3670552" cy="1648190"/>
        </a:xfrm>
        <a:prstGeom prst="trapezoid">
          <a:avLst>
            <a:gd name="adj" fmla="val 470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УР</a:t>
          </a:r>
          <a:endParaRPr lang="ru-RU" sz="5800" kern="1200" dirty="0"/>
        </a:p>
      </dsp:txBody>
      <dsp:txXfrm>
        <a:off x="1355536" y="2254058"/>
        <a:ext cx="2385859" cy="1648190"/>
      </dsp:txXfrm>
    </dsp:sp>
    <dsp:sp modelId="{6815ABDA-C21E-46BB-8275-FA0AAF47E41B}">
      <dsp:nvSpPr>
        <dsp:cNvPr id="0" name=""/>
        <dsp:cNvSpPr/>
      </dsp:nvSpPr>
      <dsp:spPr>
        <a:xfrm>
          <a:off x="0" y="3902248"/>
          <a:ext cx="5096933" cy="1516418"/>
        </a:xfrm>
        <a:prstGeom prst="trapezoid">
          <a:avLst>
            <a:gd name="adj" fmla="val 470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«ВГБ №1»</a:t>
          </a:r>
          <a:endParaRPr lang="ru-RU" sz="5800" kern="1200" dirty="0"/>
        </a:p>
      </dsp:txBody>
      <dsp:txXfrm>
        <a:off x="891963" y="3902248"/>
        <a:ext cx="3313006" cy="151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A2CD21-C14D-439C-9F47-7DF3F030B13E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33527-1D4A-4665-9AA9-E8684786D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88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E0A10-AA47-4B00-B296-F1A3345D21F8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A10B17-3F57-4462-90CD-04CC59222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5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85E908-60F7-4F92-A723-4A4333173914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951038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27856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053138" y="3525838"/>
            <a:ext cx="61912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12D4-8DF5-46CC-AF11-84E0A55DD070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4EB6-3EAF-4765-85AC-C8D3E68E0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B8D5-DEFC-4F5B-9BE6-2F2E3294B2FA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9522-3DA6-4378-9831-18E4ECB3E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11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AD4D-60D1-41AA-94D9-31E75E0AF230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09EC-A1A1-4224-AC19-405829E9F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34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blackWhite">
          <a:xfrm>
            <a:off x="255588" y="263525"/>
            <a:ext cx="11680825" cy="63309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892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8"/>
          <p:cNvSpPr/>
          <p:nvPr userDrawn="1"/>
        </p:nvSpPr>
        <p:spPr>
          <a:xfrm>
            <a:off x="255588" y="265113"/>
            <a:ext cx="11684000" cy="633253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604838" y="1196975"/>
            <a:ext cx="10982325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066400" cy="640080"/>
          </a:xfrm>
        </p:spPr>
        <p:txBody>
          <a:bodyPr rtlCol="0"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 3"/>
          <p:cNvSpPr>
            <a:spLocks noGrp="1"/>
          </p:cNvSpPr>
          <p:nvPr>
            <p:ph type="dt" sz="half" idx="11"/>
          </p:nvPr>
        </p:nvSpPr>
        <p:spPr>
          <a:xfrm>
            <a:off x="539750" y="6203950"/>
            <a:ext cx="3276600" cy="365125"/>
          </a:xfrm>
        </p:spPr>
        <p:txBody>
          <a:bodyPr lIns="91440" tIns="45720" rIns="91440" bIns="45720" rtlCol="0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494A59B-C4F0-4468-ADBB-DB59831058D7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8" name="Нижний колонтитул 4"/>
          <p:cNvSpPr>
            <a:spLocks noGrp="1"/>
          </p:cNvSpPr>
          <p:nvPr>
            <p:ph type="ftr" sz="quarter" idx="12"/>
          </p:nvPr>
        </p:nvSpPr>
        <p:spPr>
          <a:xfrm>
            <a:off x="4648200" y="6203950"/>
            <a:ext cx="2895600" cy="365125"/>
          </a:xfrm>
        </p:spPr>
        <p:txBody>
          <a:bodyPr lIns="91440" tIns="45720" rIns="91440" bIns="45720" rtlCol="0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8372475" y="6203950"/>
            <a:ext cx="3276600" cy="365125"/>
          </a:xfrm>
        </p:spPr>
        <p:txBody>
          <a:bodyPr lIns="91440" tIns="45720" rIns="91440" bIns="4572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665699-A307-40BD-AF44-D4FC33049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0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5588" y="263525"/>
            <a:ext cx="11682412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 bwMode="blackWhite"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11066400" cy="640080"/>
          </a:xfrm>
        </p:spPr>
        <p:txBody>
          <a:bodyPr rtlCol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099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5B36-ED89-4737-89FE-1E0059767033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B7C8-BDC9-48C6-808B-E745BC697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70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 8"/>
          <p:cNvSpPr/>
          <p:nvPr userDrawn="1"/>
        </p:nvSpPr>
        <p:spPr>
          <a:xfrm>
            <a:off x="255588" y="265113"/>
            <a:ext cx="11684000" cy="633253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604838" y="1196975"/>
            <a:ext cx="10982325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2C97-EAF0-445B-8873-24ECF493D89B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C7AB-BEA9-45F9-908C-818579672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2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255588" y="263525"/>
            <a:ext cx="11682412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blackWhite"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BA4E-CD72-497B-97AA-7213B3980F60}" type="datetimeFigureOut">
              <a:rPr lang="en-US"/>
              <a:pPr>
                <a:defRPr/>
              </a:pPr>
              <a:t>7/8/2019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BCFA-58D1-46FB-9D00-D43CD0AE72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404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9043-CE61-4E30-9B5F-A8D5EDA1148D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FAE6-B51D-4B0F-B518-4B2687D33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19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50888" y="2179638"/>
            <a:ext cx="499903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40475" y="2179638"/>
            <a:ext cx="499745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1589-2B85-4CA2-9EFF-6C4A9B2F7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1C57-98CC-4879-82A7-9E73FFBD4B2C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95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0A6D-1362-48C5-9ED2-ED94196CD192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92EE-F43F-4D96-A65E-361B4A404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22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E178-5C80-4CF3-AD0A-8A72D27AED42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D70C-2A57-49D3-9B4F-6537FCCD6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07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9202-9E75-4541-9813-73BB28007F22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7E46-635E-4B12-B53D-217EE4406D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1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FC6C-03A5-49BD-A881-9EDEA61B9CCD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669A-32E9-4D3E-9749-85C8E05AC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07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C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950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236ED-077A-4360-9E5C-60523CED64BF}" type="datetime1">
              <a:rPr lang="ru-RU"/>
              <a:pPr>
                <a:defRPr/>
              </a:pPr>
              <a:t>08.07.2019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950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5FA1956-F5D0-4431-A270-E87C515C10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21" r:id="rId4"/>
    <p:sldLayoutId id="2147484132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33" r:id="rId12"/>
    <p:sldLayoutId id="2147484134" r:id="rId13"/>
    <p:sldLayoutId id="2147484135" r:id="rId14"/>
    <p:sldLayoutId id="2147484128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2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93859" y="486156"/>
            <a:ext cx="9911206" cy="64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БУЗ УР «Воткинская ГБ №1 МЗ УР»</a:t>
            </a:r>
            <a:endParaRPr lang="ru-RU" sz="36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Объект 17"/>
          <p:cNvSpPr txBox="1">
            <a:spLocks/>
          </p:cNvSpPr>
          <p:nvPr/>
        </p:nvSpPr>
        <p:spPr bwMode="auto">
          <a:xfrm>
            <a:off x="577970" y="4990052"/>
            <a:ext cx="10964173" cy="15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Итоги реализации мероприятий по выполнению критериев медицинской организации, оказывающей первичную медико-санитарную помощь</a:t>
            </a:r>
            <a:endParaRPr lang="ru-RU" altLang="ru-RU" sz="2400" dirty="0">
              <a:solidFill>
                <a:srgbClr val="006848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4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3769262" y="1635065"/>
            <a:ext cx="4581585" cy="3293148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62280"/>
              </p:ext>
            </p:extLst>
          </p:nvPr>
        </p:nvGraphicFramePr>
        <p:xfrm>
          <a:off x="287338" y="1258887"/>
          <a:ext cx="11689803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4" imgW="9697530" imgH="6913346" progId="Word.Document.8">
                  <p:embed/>
                </p:oleObj>
              </mc:Choice>
              <mc:Fallback>
                <p:oleObj name="Document" r:id="rId4" imgW="9697530" imgH="6913346" progId="Word.Documen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258887"/>
                        <a:ext cx="11689803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09789"/>
              </p:ext>
            </p:extLst>
          </p:nvPr>
        </p:nvGraphicFramePr>
        <p:xfrm>
          <a:off x="1584100" y="1693889"/>
          <a:ext cx="9144000" cy="4916772"/>
        </p:xfrm>
        <a:graphic>
          <a:graphicData uri="http://schemas.openxmlformats.org/drawingml/2006/table">
            <a:tbl>
              <a:tblPr/>
              <a:tblGrid>
                <a:gridCol w="4322334"/>
                <a:gridCol w="4821666"/>
              </a:tblGrid>
              <a:tr h="693581">
                <a:tc>
                  <a:txBody>
                    <a:bodyPr/>
                    <a:lstStyle/>
                    <a:p>
                      <a:pPr marL="114300" marR="317500" indent="0" algn="l">
                        <a:lnSpc>
                          <a:spcPts val="744"/>
                        </a:lnSpc>
                      </a:pPr>
                      <a:r>
                        <a:rPr lang="ru" sz="1400" spc="60" baseline="0" dirty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врача, дата </a:t>
                      </a: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начала ОИМ.</a:t>
                      </a:r>
                    </a:p>
                    <a:p>
                      <a:pPr marL="114300" marR="317500" indent="0" algn="l">
                        <a:lnSpc>
                          <a:spcPts val="744"/>
                        </a:lnSpc>
                      </a:pPr>
                      <a:endParaRPr lang="ru" sz="1400" spc="60" baseline="0" dirty="0" smtClean="0">
                        <a:solidFill>
                          <a:srgbClr val="3639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317500" indent="0" algn="l">
                        <a:lnSpc>
                          <a:spcPts val="744"/>
                        </a:lnSpc>
                      </a:pPr>
                      <a:endParaRPr lang="ru" sz="1400" spc="60" baseline="0" dirty="0" smtClean="0">
                        <a:solidFill>
                          <a:srgbClr val="3639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317500" indent="0" algn="l">
                        <a:lnSpc>
                          <a:spcPts val="744"/>
                        </a:lnSpc>
                      </a:pPr>
                      <a:r>
                        <a:rPr lang="ru-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 проведения АКШ, ЧКВ </a:t>
                      </a:r>
                      <a:endParaRPr lang="ru" sz="1400" spc="60" baseline="0" dirty="0">
                        <a:solidFill>
                          <a:srgbClr val="3639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sz="1400" spc="6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17080">
                <a:tc>
                  <a:txBody>
                    <a:bodyPr/>
                    <a:lstStyle/>
                    <a:p>
                      <a:pPr marL="114300" marR="63500" indent="0" algn="l">
                        <a:lnSpc>
                          <a:spcPts val="720"/>
                        </a:lnSpc>
                      </a:pPr>
                      <a:r>
                        <a:rPr lang="ru" sz="1400" spc="60" baseline="0" dirty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пациента, дата рождения телефон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sz="1400" spc="6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582">
                <a:tc>
                  <a:txBody>
                    <a:bodyPr/>
                    <a:lstStyle/>
                    <a:p>
                      <a:pPr marL="114300" marR="63500" indent="0" algn="l">
                        <a:lnSpc>
                          <a:spcPts val="768"/>
                        </a:lnSpc>
                        <a:spcAft>
                          <a:spcPts val="5880"/>
                        </a:spcAft>
                      </a:pPr>
                      <a:r>
                        <a:rPr lang="ru" sz="1400" spc="60" baseline="0" dirty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</a:t>
                      </a: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стандартам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-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бщий осмотр терапевтом с измерением АД и ЧСС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ОАК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-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оказатели липидного обмена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ОАМ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ЭКГ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-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агрузочные тесты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ЭХО-КГ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ХОЛТЕР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en-US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-графия грудной клетки</a:t>
                      </a:r>
                    </a:p>
                    <a:p>
                      <a:pPr marL="63500" indent="0" algn="l">
                        <a:lnSpc>
                          <a:spcPct val="100000"/>
                        </a:lnSpc>
                      </a:pPr>
                      <a:r>
                        <a:rPr lang="ru-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 кардиологом</a:t>
                      </a:r>
                      <a:endParaRPr lang="ru" sz="1400" spc="60" baseline="0" dirty="0">
                        <a:solidFill>
                          <a:srgbClr val="3639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84988">
                <a:tc>
                  <a:txBody>
                    <a:bodyPr/>
                    <a:lstStyle/>
                    <a:p>
                      <a:pPr marL="114300" marR="63500" indent="0" algn="l">
                        <a:lnSpc>
                          <a:spcPts val="2352"/>
                        </a:lnSpc>
                      </a:pPr>
                      <a:r>
                        <a:rPr lang="ru-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инамика состояния при осмотре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sz="1400" spc="6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0541">
                <a:tc>
                  <a:txBody>
                    <a:bodyPr/>
                    <a:lstStyle/>
                    <a:p>
                      <a:pPr marL="114300" marR="63500" indent="0" algn="l">
                        <a:lnSpc>
                          <a:spcPts val="744"/>
                        </a:lnSpc>
                      </a:pPr>
                      <a:endParaRPr lang="ru" sz="1400" spc="60" baseline="0" dirty="0" smtClean="0">
                        <a:solidFill>
                          <a:srgbClr val="3639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63500" indent="0" algn="l">
                        <a:lnSpc>
                          <a:spcPts val="744"/>
                        </a:lnSpc>
                      </a:pPr>
                      <a:r>
                        <a:rPr lang="ru-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" sz="1400" spc="60" baseline="0" dirty="0" smtClean="0">
                          <a:solidFill>
                            <a:srgbClr val="36393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исло обращений в год по поводу ухудшения</a:t>
                      </a:r>
                      <a:endParaRPr lang="ru" sz="1400" spc="60" baseline="0" dirty="0">
                        <a:solidFill>
                          <a:srgbClr val="36393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sz="1400" spc="6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2400" y="1258888"/>
            <a:ext cx="407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80808"/>
                </a:solidFill>
              </a:rPr>
              <a:t>Чек - лист по ДН после ОКС</a:t>
            </a:r>
            <a:endParaRPr lang="ru-RU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842" y="1621766"/>
            <a:ext cx="9437298" cy="341632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848"/>
                </a:solidFill>
              </a:rPr>
              <a:t>Фото оформленного стенда в </a:t>
            </a:r>
            <a:r>
              <a:rPr lang="ru-RU" sz="5400" dirty="0" err="1" smtClean="0">
                <a:solidFill>
                  <a:srgbClr val="006848"/>
                </a:solidFill>
              </a:rPr>
              <a:t>инфоцентре</a:t>
            </a:r>
            <a:r>
              <a:rPr lang="ru-RU" sz="5400" dirty="0" smtClean="0">
                <a:solidFill>
                  <a:srgbClr val="006848"/>
                </a:solidFill>
              </a:rPr>
              <a:t> для </a:t>
            </a:r>
            <a:r>
              <a:rPr lang="ru-RU" sz="5400" dirty="0">
                <a:solidFill>
                  <a:srgbClr val="006848"/>
                </a:solidFill>
              </a:rPr>
              <a:t>каждого  реализуемого </a:t>
            </a:r>
            <a:r>
              <a:rPr lang="ru-RU" sz="5400" dirty="0" smtClean="0">
                <a:solidFill>
                  <a:srgbClr val="006848"/>
                </a:solidFill>
              </a:rPr>
              <a:t>проекта</a:t>
            </a:r>
            <a:endParaRPr lang="ru-RU" sz="5400" dirty="0">
              <a:solidFill>
                <a:srgbClr val="006848"/>
              </a:solidFill>
            </a:endParaRPr>
          </a:p>
          <a:p>
            <a:r>
              <a:rPr lang="ru-RU" sz="5400" dirty="0" smtClean="0">
                <a:solidFill>
                  <a:srgbClr val="006848"/>
                </a:solidFill>
              </a:rPr>
              <a:t>  </a:t>
            </a:r>
            <a:endParaRPr lang="ru-RU" sz="2000" dirty="0">
              <a:solidFill>
                <a:srgbClr val="006848"/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64728" y="295275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C:\Users\Dovrach112\Downloads\WhatsApp Image 2019-07-08 at 17.21.3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7" b="9430"/>
          <a:stretch/>
        </p:blipFill>
        <p:spPr bwMode="auto">
          <a:xfrm>
            <a:off x="310677" y="1258887"/>
            <a:ext cx="11605098" cy="52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74184" y="1258888"/>
            <a:ext cx="316865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80808"/>
                </a:solidFill>
              </a:rPr>
              <a:t>УТВЕРЖДАЮ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80808"/>
                </a:solidFill>
              </a:rPr>
              <a:t>Главный врач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80808"/>
                </a:solidFill>
              </a:rPr>
              <a:t>______________ А.В. Телегина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791122" y="1250951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80808"/>
                </a:solidFill>
              </a:rPr>
              <a:t>Согласовано РЦ ПМСП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80808"/>
                </a:solidFill>
              </a:rPr>
              <a:t>_______________________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18390"/>
              </p:ext>
            </p:extLst>
          </p:nvPr>
        </p:nvGraphicFramePr>
        <p:xfrm>
          <a:off x="274184" y="1997074"/>
          <a:ext cx="11685588" cy="4553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794"/>
                <a:gridCol w="5842794"/>
              </a:tblGrid>
              <a:tr h="16569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80808"/>
                          </a:solidFill>
                        </a:rPr>
                        <a:t>Общие</a:t>
                      </a:r>
                      <a:r>
                        <a:rPr lang="ru-RU" sz="1400" b="1" baseline="0" dirty="0" smtClean="0">
                          <a:solidFill>
                            <a:srgbClr val="080808"/>
                          </a:solidFill>
                        </a:rPr>
                        <a:t> данные: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</a:rPr>
                        <a:t>Заказчик: Телегина Анна Валерьевна – главный врач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</a:rPr>
                        <a:t>Процесс: Диспансерное наблюдение пациентов после ОКС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</a:rPr>
                        <a:t>Границы процесса: поликлиника БУЗ УР «Воткинская ГБ №1 МЗ УР»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</a:rPr>
                        <a:t>Руководитель проекта: Яковлева Инна Леонидовна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</a:rPr>
                        <a:t>Команда проекта: Яковлева И.Л., Петрова Л.В.,      Беляева Н.Л.</a:t>
                      </a:r>
                      <a:endParaRPr lang="ru-RU" sz="1400" dirty="0">
                        <a:solidFill>
                          <a:srgbClr val="080808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80808"/>
                          </a:solidFill>
                        </a:rPr>
                        <a:t>Обоснование: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</a:rPr>
                        <a:t>Несвоевременное взятие на «Д» учет пациентов после ОКС.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</a:rPr>
                        <a:t>Недостаточное количество квот на прием к кардиологам РКДЦ.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</a:rPr>
                        <a:t>Нерегулярный прием пациентами лекарственных препаратов.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66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80808"/>
                          </a:solidFill>
                        </a:rPr>
                        <a:t>Цель: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l"/>
                      <a:endParaRPr lang="ru-RU" sz="5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rgbClr val="080808"/>
                        </a:solidFill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rgbClr val="080808"/>
                          </a:solidFill>
                        </a:rPr>
                        <a:t>Эффекты:</a:t>
                      </a:r>
                    </a:p>
                    <a:p>
                      <a:pPr algn="l"/>
                      <a:r>
                        <a:rPr lang="ru-RU" sz="1200" b="0" dirty="0" smtClean="0">
                          <a:solidFill>
                            <a:srgbClr val="080808"/>
                          </a:solidFill>
                        </a:rPr>
                        <a:t>Обеспечить</a:t>
                      </a:r>
                      <a:r>
                        <a:rPr lang="ru-RU" sz="1200" b="0" baseline="0" dirty="0" smtClean="0">
                          <a:solidFill>
                            <a:srgbClr val="080808"/>
                          </a:solidFill>
                        </a:rPr>
                        <a:t> прием пациентов после ОКС в соответствии со стандартами</a:t>
                      </a:r>
                      <a:endParaRPr lang="ru-RU" sz="1200" b="0" dirty="0" smtClean="0">
                        <a:solidFill>
                          <a:srgbClr val="080808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80808"/>
                          </a:solidFill>
                        </a:rPr>
                        <a:t>Сроки: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</a:rPr>
                        <a:t>Защита проекта: 22.05.2019г.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</a:rPr>
                        <a:t>Анализ текущей ситуации: 09.01.2019г – 20.01.2019г.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</a:rPr>
                        <a:t>Развертывание системы мероприятий: 09.01.2019г. – 03.02.2019г.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</a:rPr>
                        <a:t>Внедрение проекта: 21.01.2019г. – 24.06.2019г.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itchFamily="34" charset="0"/>
                        </a:rPr>
                        <a:t>Закрытие проекта: 30.06.2019г.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37759"/>
              </p:ext>
            </p:extLst>
          </p:nvPr>
        </p:nvGraphicFramePr>
        <p:xfrm>
          <a:off x="274184" y="3912571"/>
          <a:ext cx="5811822" cy="218553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37274"/>
                <a:gridCol w="1937274"/>
                <a:gridCol w="1937274"/>
              </a:tblGrid>
              <a:tr h="5396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Текущие показатель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Целевой показатель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396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Увеличить своевременное взятие на «Д» учет пациентов с ОКС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30 дней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14дней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396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Обеспечить</a:t>
                      </a:r>
                      <a:r>
                        <a:rPr lang="ru-RU" sz="1000" baseline="0" dirty="0" smtClean="0">
                          <a:solidFill>
                            <a:sysClr val="windowText" lastClr="000000"/>
                          </a:solidFill>
                        </a:rPr>
                        <a:t> консультацию кардиолога РКДЦ: </a:t>
                      </a:r>
                    </a:p>
                    <a:p>
                      <a:pPr algn="r"/>
                      <a:r>
                        <a:rPr lang="ru-RU" sz="1000" baseline="0" dirty="0" smtClean="0">
                          <a:solidFill>
                            <a:sysClr val="windowText" lastClr="000000"/>
                          </a:solidFill>
                        </a:rPr>
                        <a:t>6 </a:t>
                      </a:r>
                      <a:r>
                        <a:rPr lang="ru-RU" sz="1000" baseline="0" dirty="0" err="1" smtClean="0">
                          <a:solidFill>
                            <a:sysClr val="windowText" lastClr="000000"/>
                          </a:solidFill>
                        </a:rPr>
                        <a:t>мес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70%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100%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3961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Стабилизировать показатели</a:t>
                      </a:r>
                      <a:r>
                        <a:rPr lang="ru-RU" sz="1000" baseline="0" dirty="0" smtClean="0">
                          <a:solidFill>
                            <a:sysClr val="windowText" lastClr="000000"/>
                          </a:solidFill>
                        </a:rPr>
                        <a:t> липидного обмена у пациентов после ОКС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7,0 – 8,0 </a:t>
                      </a:r>
                      <a:r>
                        <a:rPr lang="ru-RU" sz="1000" dirty="0" err="1" smtClean="0">
                          <a:solidFill>
                            <a:sysClr val="windowText" lastClr="000000"/>
                          </a:solidFill>
                        </a:rPr>
                        <a:t>ммоль</a:t>
                      </a:r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/л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4,0 </a:t>
                      </a:r>
                      <a:r>
                        <a:rPr lang="ru-RU" sz="1000" dirty="0" err="1" smtClean="0">
                          <a:solidFill>
                            <a:sysClr val="windowText" lastClr="000000"/>
                          </a:solidFill>
                        </a:rPr>
                        <a:t>ммоль</a:t>
                      </a:r>
                      <a:r>
                        <a:rPr lang="ru-RU" sz="1000" dirty="0" smtClean="0">
                          <a:solidFill>
                            <a:sysClr val="windowText" lastClr="000000"/>
                          </a:solidFill>
                        </a:rPr>
                        <a:t>/л</a:t>
                      </a:r>
                      <a:endParaRPr lang="ru-RU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3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51754" y="1250262"/>
            <a:ext cx="8453886" cy="40011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6848"/>
                </a:solidFill>
              </a:rPr>
              <a:t>Рабочая группа проекта</a:t>
            </a:r>
            <a:endParaRPr lang="ru-RU" sz="2000" dirty="0">
              <a:solidFill>
                <a:srgbClr val="00684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611" y="1650372"/>
            <a:ext cx="283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80808"/>
                </a:solidFill>
              </a:rPr>
              <a:t>Руководитель </a:t>
            </a:r>
            <a:r>
              <a:rPr lang="ru-RU" sz="1400" dirty="0" smtClean="0">
                <a:solidFill>
                  <a:srgbClr val="080808"/>
                </a:solidFill>
              </a:rPr>
              <a:t>проекта – </a:t>
            </a:r>
          </a:p>
          <a:p>
            <a:r>
              <a:rPr lang="ru-RU" sz="1400" dirty="0" smtClean="0">
                <a:solidFill>
                  <a:srgbClr val="080808"/>
                </a:solidFill>
              </a:rPr>
              <a:t>Главный врач </a:t>
            </a:r>
            <a:endParaRPr lang="ru-RU" sz="1400" dirty="0" smtClean="0">
              <a:solidFill>
                <a:srgbClr val="080808"/>
              </a:solidFill>
            </a:endParaRPr>
          </a:p>
          <a:p>
            <a:r>
              <a:rPr lang="ru-RU" sz="1400" dirty="0" smtClean="0">
                <a:solidFill>
                  <a:srgbClr val="080808"/>
                </a:solidFill>
              </a:rPr>
              <a:t>___________ </a:t>
            </a:r>
            <a:r>
              <a:rPr lang="ru-RU" sz="1400" dirty="0" smtClean="0">
                <a:solidFill>
                  <a:srgbClr val="080808"/>
                </a:solidFill>
              </a:rPr>
              <a:t>А.В. Телегина</a:t>
            </a:r>
            <a:endParaRPr lang="ru-RU" sz="1400" dirty="0">
              <a:solidFill>
                <a:srgbClr val="080808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19336" y="116632"/>
            <a:ext cx="10420710" cy="72299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>
              <a:defRPr/>
            </a:pPr>
            <a:r>
              <a:rPr lang="ru-RU" sz="320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968"/>
              </p:ext>
            </p:extLst>
          </p:nvPr>
        </p:nvGraphicFramePr>
        <p:xfrm>
          <a:off x="236611" y="2370317"/>
          <a:ext cx="11725540" cy="4210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21927"/>
                <a:gridCol w="4048732"/>
                <a:gridCol w="5154881"/>
              </a:tblGrid>
              <a:tr h="228584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ФИО</a:t>
                      </a:r>
                      <a:endParaRPr lang="ru" sz="1400" b="1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indent="0" algn="ctr"/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Должность</a:t>
                      </a:r>
                      <a:endParaRPr lang="ru" sz="1400" b="1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Отв. за этап участия (роль)</a:t>
                      </a:r>
                      <a:endParaRPr lang="ru" sz="1400" b="1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95583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Яковлева Инна</a:t>
                      </a:r>
                      <a:r>
                        <a:rPr lang="ru" sz="1400" baseline="0" dirty="0" smtClean="0">
                          <a:solidFill>
                            <a:sysClr val="windowText" lastClr="000000"/>
                          </a:solidFill>
                        </a:rPr>
                        <a:t> Леонидовна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indent="0" algn="ctr"/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Зам.гл.врача</a:t>
                      </a:r>
                      <a:r>
                        <a:rPr lang="ru" sz="1400" baseline="0" dirty="0" smtClean="0">
                          <a:solidFill>
                            <a:sysClr val="windowText" lastClr="000000"/>
                          </a:solidFill>
                        </a:rPr>
                        <a:t> по АППН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16"/>
                        </a:lnSpc>
                      </a:pP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Лидер проекта</a:t>
                      </a:r>
                    </a:p>
                    <a:p>
                      <a:pPr indent="0" algn="ctr">
                        <a:lnSpc>
                          <a:spcPts val="1416"/>
                        </a:lnSpc>
                      </a:pP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Разработка и внедрение СОК по эффективности наблюдения и лечения пациентов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83293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Ожегова Наталья Петровна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З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ав.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т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ерапевтическим</a:t>
                      </a:r>
                      <a:r>
                        <a:rPr lang="ru" sz="1400" baseline="0" dirty="0" smtClean="0">
                          <a:solidFill>
                            <a:sysClr val="windowText" lastClr="000000"/>
                          </a:solidFill>
                        </a:rPr>
                        <a:t> отделением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16"/>
                        </a:lnSpc>
                      </a:pP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Разработка и внедрение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Чек-листов </a:t>
                      </a: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по ранней диагностике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ИБС; </a:t>
                      </a: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Порядка движения пациентов при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обследовании после ОКС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85751">
                <a:tc>
                  <a:txBody>
                    <a:bodyPr/>
                    <a:lstStyle/>
                    <a:p>
                      <a:pPr marR="12700" indent="0" algn="ctr">
                        <a:spcAft>
                          <a:spcPts val="210"/>
                        </a:spcAft>
                      </a:pP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Никитина Татьяна Александровна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ts val="1440"/>
                        </a:lnSpc>
                      </a:pP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м/с кардиолога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16"/>
                        </a:lnSpc>
                      </a:pP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Разработка и внедрение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Чек-листов </a:t>
                      </a: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по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ранней</a:t>
                      </a:r>
                      <a:r>
                        <a:rPr lang="ru" sz="1400" baseline="0" dirty="0" smtClean="0">
                          <a:solidFill>
                            <a:sysClr val="windowText" lastClr="000000"/>
                          </a:solidFill>
                        </a:rPr>
                        <a:t> диагностике ИБС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и Порядка движения пациентов при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обследовании после ОКС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35682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Вьюжкова Эльза Раисовна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ts val="1416"/>
                        </a:lnSpc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С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таршая медсестра поликлиники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16"/>
                        </a:lnSpc>
                      </a:pP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Участие в разработке СОК по эффективности наблюдения и лечения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пациентов </a:t>
                      </a: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и обучающего модуля для врачей по динамическому наблюдению за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пациентами</a:t>
                      </a:r>
                      <a:r>
                        <a:rPr lang="ru" sz="1400" baseline="0" dirty="0" smtClean="0">
                          <a:solidFill>
                            <a:sysClr val="windowText" lastClr="000000"/>
                          </a:solidFill>
                        </a:rPr>
                        <a:t> с ОКС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081472">
                <a:tc>
                  <a:txBody>
                    <a:bodyPr/>
                    <a:lstStyle/>
                    <a:p>
                      <a:pPr marR="12700" indent="0"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Б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еляева Наталия Львовна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ts val="1416"/>
                        </a:lnSpc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С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таршая</a:t>
                      </a:r>
                      <a:r>
                        <a:rPr lang="ru" sz="1400" baseline="0" dirty="0" smtClean="0">
                          <a:solidFill>
                            <a:sysClr val="windowText" lastClr="000000"/>
                          </a:solidFill>
                        </a:rPr>
                        <a:t> медсестра терапевтического отделения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16"/>
                        </a:lnSpc>
                      </a:pPr>
                      <a:r>
                        <a:rPr lang="ru" sz="1400" dirty="0">
                          <a:solidFill>
                            <a:sysClr val="windowText" lastClr="000000"/>
                          </a:solidFill>
                        </a:rPr>
                        <a:t>Создание и внедрение обучающего модуля для среднего медицинского персонала по динамическому наблюдению за </a:t>
                      </a:r>
                      <a:r>
                        <a:rPr lang="ru" sz="1400" dirty="0" smtClean="0">
                          <a:solidFill>
                            <a:sysClr val="windowText" lastClr="000000"/>
                          </a:solidFill>
                        </a:rPr>
                        <a:t>пациентами</a:t>
                      </a:r>
                      <a:r>
                        <a:rPr lang="ru" sz="1400" baseline="0" dirty="0" smtClean="0">
                          <a:solidFill>
                            <a:sysClr val="windowText" lastClr="000000"/>
                          </a:solidFill>
                        </a:rPr>
                        <a:t> с ОКС</a:t>
                      </a:r>
                      <a:endParaRPr lang="ru" sz="1400" dirty="0">
                        <a:solidFill>
                          <a:sysClr val="windowText" lastClr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4750" y="1190625"/>
            <a:ext cx="418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80808"/>
                </a:solidFill>
              </a:rPr>
              <a:t>Карточка проекта</a:t>
            </a:r>
            <a:endParaRPr lang="ru-RU" dirty="0">
              <a:solidFill>
                <a:srgbClr val="080808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4728" y="295275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31068"/>
              </p:ext>
            </p:extLst>
          </p:nvPr>
        </p:nvGraphicFramePr>
        <p:xfrm>
          <a:off x="2653260" y="1258888"/>
          <a:ext cx="644577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4" imgW="7327091" imgH="8465681" progId="Word.Document.8">
                  <p:embed/>
                </p:oleObj>
              </mc:Choice>
              <mc:Fallback>
                <p:oleObj name="Document" r:id="rId4" imgW="7327091" imgH="846568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3260" y="1258888"/>
                        <a:ext cx="644577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9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4958"/>
              </p:ext>
            </p:extLst>
          </p:nvPr>
        </p:nvGraphicFramePr>
        <p:xfrm>
          <a:off x="291501" y="1258888"/>
          <a:ext cx="11532199" cy="559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Документ" r:id="rId4" imgW="10063162" imgH="6718684" progId="Word.Document.12">
                  <p:embed/>
                </p:oleObj>
              </mc:Choice>
              <mc:Fallback>
                <p:oleObj name="Документ" r:id="rId4" imgW="10063162" imgH="67186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01" y="1258888"/>
                        <a:ext cx="11532199" cy="559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7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6266" y="1074222"/>
            <a:ext cx="138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80808"/>
                </a:solidFill>
              </a:rPr>
              <a:t>5 почему</a:t>
            </a:r>
            <a:endParaRPr lang="ru-RU" b="1" dirty="0">
              <a:solidFill>
                <a:srgbClr val="080808"/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459957"/>
              </p:ext>
            </p:extLst>
          </p:nvPr>
        </p:nvGraphicFramePr>
        <p:xfrm>
          <a:off x="2263515" y="1439864"/>
          <a:ext cx="7525062" cy="509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Документ" r:id="rId4" imgW="5968413" imgH="7054974" progId="Word.Document.12">
                  <p:embed/>
                </p:oleObj>
              </mc:Choice>
              <mc:Fallback>
                <p:oleObj name="Документ" r:id="rId4" imgW="5968413" imgH="7054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3515" y="1439864"/>
                        <a:ext cx="7525062" cy="5095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8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696754" y="295275"/>
            <a:ext cx="1126945" cy="811455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49020779"/>
              </p:ext>
            </p:extLst>
          </p:nvPr>
        </p:nvGraphicFramePr>
        <p:xfrm>
          <a:off x="3615266" y="1225263"/>
          <a:ext cx="50969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99" y="5571067"/>
            <a:ext cx="338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1. Нехватка сотрудников участковой службы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2. Нет врача кардиолога.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3. Недостаточное обеспечение оборудованием (ХОЛТЕР, ЭХО-КГ)</a:t>
            </a:r>
          </a:p>
          <a:p>
            <a:r>
              <a:rPr lang="ru-RU" sz="1000" dirty="0" smtClean="0">
                <a:solidFill>
                  <a:srgbClr val="FF0000"/>
                </a:solidFill>
              </a:rPr>
              <a:t>4. Низкая приверженность пациентов к лечению после ОКС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7751" y="5207001"/>
            <a:ext cx="3615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Составлен план-график приема пациентов после ОКС (рекомендации врача о дальнейшем плановом лечении, консультации кардиолога)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8210" y="1258888"/>
            <a:ext cx="6445770" cy="3033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ts val="2376"/>
              </a:lnSpc>
            </a:pPr>
            <a:r>
              <a:rPr lang="ru" sz="1400" b="1" dirty="0">
                <a:solidFill>
                  <a:srgbClr val="0000FF"/>
                </a:solidFill>
                <a:latin typeface="Times New Roman"/>
              </a:rPr>
              <a:t>Экспертиза качества диспансерного наблюдения пациентов </a:t>
            </a:r>
            <a:r>
              <a:rPr lang="ru" sz="1400" b="1" dirty="0" smtClean="0">
                <a:solidFill>
                  <a:srgbClr val="0000FF"/>
                </a:solidFill>
                <a:latin typeface="Times New Roman"/>
              </a:rPr>
              <a:t>с ОКС</a:t>
            </a:r>
            <a:endParaRPr lang="ru" sz="1400" b="1" dirty="0">
              <a:solidFill>
                <a:srgbClr val="0000FF"/>
              </a:solidFill>
              <a:latin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74710451"/>
              </p:ext>
            </p:extLst>
          </p:nvPr>
        </p:nvGraphicFramePr>
        <p:xfrm>
          <a:off x="254462" y="1483741"/>
          <a:ext cx="11569237" cy="512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0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0667" y="1191155"/>
            <a:ext cx="34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80808"/>
                </a:solidFill>
              </a:rPr>
              <a:t>Было </a:t>
            </a:r>
            <a:endParaRPr lang="ru-RU" sz="4000" dirty="0">
              <a:solidFill>
                <a:srgbClr val="08080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7267" y="1180043"/>
            <a:ext cx="34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80808"/>
                </a:solidFill>
              </a:rPr>
              <a:t>Стало  </a:t>
            </a:r>
            <a:endParaRPr lang="ru-RU" sz="4000" dirty="0">
              <a:solidFill>
                <a:srgbClr val="080808"/>
              </a:solidFill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19336" y="116632"/>
            <a:ext cx="10420710" cy="7229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«Диспансерное наблюдение пациентов после ОКС»</a:t>
            </a:r>
            <a:endParaRPr lang="ru-RU" sz="32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Рисунок 6" descr="C:\Users\Dovrach112\Desktop\Новая папка\IMG_1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2" y="1899041"/>
            <a:ext cx="5644553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:\рабочий стол\терапия было - стало\стало\WhatsApp Image 2018-11-19 at 09.49.2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52" y="1887929"/>
            <a:ext cx="5807648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950" y="6213016"/>
            <a:ext cx="567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учете с ОКС </a:t>
            </a:r>
            <a:r>
              <a:rPr lang="ru-RU" dirty="0" err="1" smtClean="0"/>
              <a:t>состаяло</a:t>
            </a:r>
            <a:r>
              <a:rPr lang="ru-RU" dirty="0" smtClean="0"/>
              <a:t> (на 2018год) –  97 чел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61187" y="6213016"/>
            <a:ext cx="597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учете с ОКС на 30.06.2019 года состоит –  47 чел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9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уководство фабрики процессов 14.01.19">
  <a:themeElements>
    <a:clrScheme name="Другая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00BF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Руководство фабрики процессов 14.01.19</Template>
  <TotalTime>2304</TotalTime>
  <Words>596</Words>
  <Application>Microsoft Office PowerPoint</Application>
  <PresentationFormat>Произвольный</PresentationFormat>
  <Paragraphs>131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Руководство фабрики процессов 14.01.19</vt:lpstr>
      <vt:lpstr>Document</vt:lpstr>
      <vt:lpstr>Документ</vt:lpstr>
      <vt:lpstr>БУЗ УР «Воткинская ГБ №1 МЗ УР»</vt:lpstr>
      <vt:lpstr>«Диспансерное наблюдение пациентов после ОКС»</vt:lpstr>
      <vt:lpstr>Презентация PowerPoint</vt:lpstr>
      <vt:lpstr>«Диспансерное наблюдение пациентов после ОКС»</vt:lpstr>
      <vt:lpstr>«Диспансерное наблюдение пациентов после ОКС»</vt:lpstr>
      <vt:lpstr>«Диспансерное наблюдение пациентов после ОКС»</vt:lpstr>
      <vt:lpstr>«Диспансерное наблюдение пациентов после ОКС»</vt:lpstr>
      <vt:lpstr>«Диспансерное наблюдение пациентов после ОКС»</vt:lpstr>
      <vt:lpstr>«Диспансерное наблюдение пациентов после ОКС»</vt:lpstr>
      <vt:lpstr>«Диспансерное наблюдение пациентов после ОКС»</vt:lpstr>
      <vt:lpstr>«Диспансерное наблюдение пациентов после ОКС»</vt:lpstr>
      <vt:lpstr>«Диспансерное наблюдение пациентов после ОКС»</vt:lpstr>
    </vt:vector>
  </TitlesOfParts>
  <Company>БУЗ УР "РМИАЦ МЗ УР"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БУЗ УР «РМИАЦ МЗ УР»</dc:title>
  <dc:creator>Татьяна В. Булдакова</dc:creator>
  <cp:lastModifiedBy>Dovrach112</cp:lastModifiedBy>
  <cp:revision>115</cp:revision>
  <cp:lastPrinted>2019-07-05T12:20:44Z</cp:lastPrinted>
  <dcterms:created xsi:type="dcterms:W3CDTF">2019-01-19T10:44:31Z</dcterms:created>
  <dcterms:modified xsi:type="dcterms:W3CDTF">2019-07-08T13:23:31Z</dcterms:modified>
  <cp:version/>
</cp:coreProperties>
</file>